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4" r:id="rId1"/>
  </p:sldMasterIdLst>
  <p:sldIdLst>
    <p:sldId id="257" r:id="rId2"/>
    <p:sldId id="300" r:id="rId3"/>
    <p:sldId id="260" r:id="rId4"/>
    <p:sldId id="301" r:id="rId5"/>
    <p:sldId id="302" r:id="rId6"/>
    <p:sldId id="287" r:id="rId7"/>
    <p:sldId id="303" r:id="rId8"/>
    <p:sldId id="306" r:id="rId9"/>
    <p:sldId id="288" r:id="rId10"/>
    <p:sldId id="294" r:id="rId11"/>
    <p:sldId id="304" r:id="rId12"/>
    <p:sldId id="305" r:id="rId13"/>
    <p:sldId id="295" r:id="rId14"/>
    <p:sldId id="296" r:id="rId15"/>
    <p:sldId id="297" r:id="rId16"/>
    <p:sldId id="314" r:id="rId17"/>
    <p:sldId id="298" r:id="rId18"/>
    <p:sldId id="299" r:id="rId19"/>
    <p:sldId id="307" r:id="rId20"/>
    <p:sldId id="308" r:id="rId21"/>
    <p:sldId id="309" r:id="rId22"/>
    <p:sldId id="312" r:id="rId23"/>
    <p:sldId id="313" r:id="rId24"/>
    <p:sldId id="311" r:id="rId25"/>
    <p:sldId id="31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/>
  </p:normalViewPr>
  <p:slideViewPr>
    <p:cSldViewPr snapToGrid="0">
      <p:cViewPr varScale="1">
        <p:scale>
          <a:sx n="59" d="100"/>
          <a:sy n="59" d="100"/>
        </p:scale>
        <p:origin x="46" y="5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122363"/>
            <a:ext cx="10363200" cy="2387600"/>
          </a:xfrm>
        </p:spPr>
        <p:txBody>
          <a:bodyPr anchor="b">
            <a:normAutofit/>
          </a:bodyPr>
          <a:lstStyle>
            <a:lvl1pPr algn="l">
              <a:defRPr sz="5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14400" y="3602039"/>
            <a:ext cx="9144000" cy="620827"/>
          </a:xfrm>
        </p:spPr>
        <p:txBody>
          <a:bodyPr>
            <a:normAutofit/>
          </a:bodyPr>
          <a:lstStyle>
            <a:lvl1pPr marL="0" indent="0" algn="l">
              <a:buNone/>
              <a:defRPr sz="3600">
                <a:solidFill>
                  <a:srgbClr val="953734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Name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7067EBD-E445-804B-B63D-B8DBA318B12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14401" y="4405313"/>
            <a:ext cx="8506884" cy="1022350"/>
          </a:xfrm>
        </p:spPr>
        <p:txBody>
          <a:bodyPr/>
          <a:lstStyle>
            <a:lvl1pPr marL="0" indent="0">
              <a:buNone/>
              <a:defRPr i="1"/>
            </a:lvl1pPr>
          </a:lstStyle>
          <a:p>
            <a:pPr lvl="0"/>
            <a:r>
              <a:rPr lang="en-US" dirty="0"/>
              <a:t>Affiliation</a:t>
            </a:r>
          </a:p>
        </p:txBody>
      </p:sp>
    </p:spTree>
    <p:extLst>
      <p:ext uri="{BB962C8B-B14F-4D97-AF65-F5344CB8AC3E}">
        <p14:creationId xmlns:p14="http://schemas.microsoft.com/office/powerpoint/2010/main" val="4229191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83642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 marL="685800" indent="-228600">
              <a:buFont typeface="System Font Regular"/>
              <a:buChar char="–"/>
              <a:defRPr sz="2800"/>
            </a:lvl2pPr>
            <a:lvl3pPr>
              <a:defRPr sz="2400"/>
            </a:lvl3pPr>
            <a:lvl4pPr marL="1600200" indent="-228600">
              <a:buFont typeface="System Font Regular"/>
              <a:buChar char="–"/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B4C254-09E5-2D47-BEBE-1C9EFF680E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CFCBD57-4B4B-578C-BF2F-9E4F1FB84C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731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1" y="2759826"/>
            <a:ext cx="10515600" cy="1802651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Subsection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5C5E58-D26A-5840-B198-EC698481E1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35D184E-9657-BC18-05A8-8AA5A9BBEC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804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77679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AC5B7-4765-274E-AAF0-C30E96C346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5FA5364-0A0F-CDCC-77A7-4A90025DE2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007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5B9B6E-A811-8E45-8F34-B010C15B2F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A2CD0F8B-3729-8E3E-7E31-355B224043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917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01A73-D90D-8640-BB04-0C66EEC43D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9776791" cy="1325563"/>
          </a:xfrm>
        </p:spPr>
        <p:txBody>
          <a:bodyPr/>
          <a:lstStyle/>
          <a:p>
            <a:r>
              <a:rPr lang="en-US" dirty="0"/>
              <a:t>Talk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A0D444-4D91-1749-8791-9CCB442A2E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563E4E-84E2-3649-B03C-FA8863B7743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14C222-25BF-8040-83FB-1999DA0E97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1" y="1862139"/>
            <a:ext cx="8549217" cy="506989"/>
          </a:xfrm>
        </p:spPr>
        <p:txBody>
          <a:bodyPr/>
          <a:lstStyle>
            <a:lvl1pPr marL="514350" indent="-514350">
              <a:buFont typeface="+mj-lt"/>
              <a:buAutoNum type="arabicPeriod"/>
              <a:defRPr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Introduction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85716EE-CB24-1D41-9951-614D4ECDDB9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686938"/>
            <a:ext cx="7895167" cy="527440"/>
          </a:xfrm>
        </p:spPr>
        <p:txBody>
          <a:bodyPr/>
          <a:lstStyle>
            <a:lvl1pPr marL="0" indent="0">
              <a:buFont typeface="+mj-lt"/>
              <a:buNone/>
              <a:defRPr>
                <a:solidFill>
                  <a:srgbClr val="953734"/>
                </a:solidFill>
              </a:defRPr>
            </a:lvl1pPr>
          </a:lstStyle>
          <a:p>
            <a:pPr lvl="0"/>
            <a:r>
              <a:rPr lang="en-US" dirty="0"/>
              <a:t>2.  Current Topic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BC17B90-B13C-1E44-839C-37F52BF3CDE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532189"/>
            <a:ext cx="7895167" cy="499484"/>
          </a:xfrm>
        </p:spPr>
        <p:txBody>
          <a:bodyPr/>
          <a:lstStyle>
            <a:lvl1pPr marL="0" indent="0">
              <a:buNone/>
              <a:defRPr/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3.  Next Topic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4E3BED7D-154B-1067-8618-12A1A43C5C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158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A0D1D34-79B3-E642-9F66-FCA81B08834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508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9A28A3A-FB30-1F46-AC24-AFA2543947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71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C736DDB-80D9-2B49-B0B6-1FE2A033F9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563E4E-84E2-3649-B03C-FA8863B77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106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2" r:id="rId6"/>
    <p:sldLayoutId id="2147483730" r:id="rId7"/>
    <p:sldLayoutId id="2147483731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7713" indent="-290513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–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verus.rs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37FAB-52CF-4E00-1987-3C45864E0B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5723" y="-671636"/>
            <a:ext cx="10363200" cy="2387600"/>
          </a:xfrm>
        </p:spPr>
        <p:txBody>
          <a:bodyPr/>
          <a:lstStyle/>
          <a:p>
            <a:r>
              <a:rPr lang="en-US" dirty="0"/>
              <a:t>SMT solvers and quantifiers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E87210-B2FE-C40F-1BEC-5250D48BCF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723" y="1808040"/>
            <a:ext cx="9144000" cy="620827"/>
          </a:xfrm>
        </p:spPr>
        <p:txBody>
          <a:bodyPr/>
          <a:lstStyle/>
          <a:p>
            <a:r>
              <a:rPr lang="en-US" dirty="0"/>
              <a:t>Chris Hawblitzel (and the Verus Team)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D5B029-CE12-FC71-CB1B-70E0C9A3F8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65724" y="2611314"/>
            <a:ext cx="8506884" cy="1022350"/>
          </a:xfrm>
        </p:spPr>
        <p:txBody>
          <a:bodyPr/>
          <a:lstStyle/>
          <a:p>
            <a:r>
              <a:rPr lang="en-US" dirty="0"/>
              <a:t>Microsoft Research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90D706-3144-2885-64BC-7FF1E293F0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99" t="9840" r="21790" b="15820"/>
          <a:stretch/>
        </p:blipFill>
        <p:spPr>
          <a:xfrm>
            <a:off x="7049477" y="2449481"/>
            <a:ext cx="5142523" cy="4408520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98CC68F4-F0CD-1B4C-1803-813EBE1EEF8B}"/>
              </a:ext>
            </a:extLst>
          </p:cNvPr>
          <p:cNvSpPr txBox="1">
            <a:spLocks/>
          </p:cNvSpPr>
          <p:nvPr/>
        </p:nvSpPr>
        <p:spPr>
          <a:xfrm>
            <a:off x="265722" y="6002746"/>
            <a:ext cx="2163426" cy="481770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rgbClr val="953734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stem Font Regular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stem Font Regular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hlinkClick r:id="rId3"/>
              </a:rPr>
              <a:t>https://verus.rs/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2D14AB9-36AE-74B3-57EF-E2CE4D4143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5722" y="4139098"/>
            <a:ext cx="1695939" cy="169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7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CCD746B-75F3-56C0-0301-74625D684B3E}"/>
              </a:ext>
            </a:extLst>
          </p:cNvPr>
          <p:cNvSpPr/>
          <p:nvPr/>
        </p:nvSpPr>
        <p:spPr>
          <a:xfrm>
            <a:off x="2735108" y="3250975"/>
            <a:ext cx="4021742" cy="883860"/>
          </a:xfrm>
          <a:prstGeom prst="ellipse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460966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 (as satisfiability query):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f(x) &gt; 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DD3E14-B896-0E3D-EB59-7B02EB020FF2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6" name="Rounded Rectangle 3">
            <a:extLst>
              <a:ext uri="{FF2B5EF4-FFF2-40B4-BE49-F238E27FC236}">
                <a16:creationId xmlns:a16="http://schemas.microsoft.com/office/drawing/2014/main" id="{9C0942FF-E456-CE7C-1347-E53572516E74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2E242B-FD58-8D21-BC33-84B7E3B16CB4}"/>
              </a:ext>
            </a:extLst>
          </p:cNvPr>
          <p:cNvSpPr txBox="1"/>
          <p:nvPr/>
        </p:nvSpPr>
        <p:spPr>
          <a:xfrm>
            <a:off x="7177636" y="2096869"/>
            <a:ext cx="4791183" cy="286232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Infinitely many possible instantiations of x, y</a:t>
            </a:r>
          </a:p>
          <a:p>
            <a:endParaRPr lang="en-US" sz="2000" dirty="0"/>
          </a:p>
          <a:p>
            <a:r>
              <a:rPr lang="en-US" sz="2000" dirty="0"/>
              <a:t>…</a:t>
            </a:r>
          </a:p>
          <a:p>
            <a:r>
              <a:rPr lang="en-US" sz="2000" dirty="0"/>
              <a:t>&amp;&amp; f(2) &gt; g(7)</a:t>
            </a:r>
          </a:p>
          <a:p>
            <a:r>
              <a:rPr lang="en-US" sz="2000" dirty="0"/>
              <a:t>&amp;&amp; f(4) &gt; g(6)</a:t>
            </a:r>
          </a:p>
          <a:p>
            <a:r>
              <a:rPr lang="en-US" sz="2000" dirty="0"/>
              <a:t>&amp;&amp; f(4) &gt; g(7)</a:t>
            </a:r>
          </a:p>
          <a:p>
            <a:r>
              <a:rPr lang="en-US" sz="2000" dirty="0"/>
              <a:t>&amp;&amp; f(5) &gt; g(10)</a:t>
            </a:r>
          </a:p>
          <a:p>
            <a:r>
              <a:rPr lang="en-US" sz="2000" dirty="0"/>
              <a:t>&amp;&amp; f(5) &gt; g(-5)</a:t>
            </a:r>
          </a:p>
          <a:p>
            <a:r>
              <a:rPr lang="en-US" sz="2000" dirty="0"/>
              <a:t>…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4EE51F9-E3B2-2CF9-ABE5-F7D6BB0CB2AD}"/>
              </a:ext>
            </a:extLst>
          </p:cNvPr>
          <p:cNvCxnSpPr>
            <a:stCxn id="8" idx="6"/>
            <a:endCxn id="7" idx="1"/>
          </p:cNvCxnSpPr>
          <p:nvPr/>
        </p:nvCxnSpPr>
        <p:spPr>
          <a:xfrm flipV="1">
            <a:off x="6756850" y="3528030"/>
            <a:ext cx="420786" cy="164875"/>
          </a:xfrm>
          <a:prstGeom prst="line">
            <a:avLst/>
          </a:prstGeom>
          <a:ln w="28575"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F824D7-EC7E-3499-7E18-7CDF3D23C3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564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7BA62B-2BBE-BA51-9B78-597E1DF20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3D62B-3DB5-2C9E-0091-C0B57DC4E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BE2EE5-1506-1916-4D4F-D9819E419D97}"/>
              </a:ext>
            </a:extLst>
          </p:cNvPr>
          <p:cNvSpPr txBox="1"/>
          <p:nvPr/>
        </p:nvSpPr>
        <p:spPr>
          <a:xfrm>
            <a:off x="2057400" y="2743200"/>
            <a:ext cx="705135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#![trigger f(x), g(y)]</a:t>
            </a:r>
            <a:r>
              <a:rPr lang="en-US" sz="2400" dirty="0"/>
              <a:t> f(x) &gt; 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B0F3CD6B-6CC0-4070-8769-85CC9E3F4763}"/>
              </a:ext>
            </a:extLst>
          </p:cNvPr>
          <p:cNvSpPr/>
          <p:nvPr/>
        </p:nvSpPr>
        <p:spPr>
          <a:xfrm rot="16200000" flipV="1">
            <a:off x="6230621" y="2068863"/>
            <a:ext cx="381000" cy="23392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51F542-0DB8-BC66-95B8-7878675AFABF}"/>
              </a:ext>
            </a:extLst>
          </p:cNvPr>
          <p:cNvSpPr txBox="1"/>
          <p:nvPr/>
        </p:nvSpPr>
        <p:spPr>
          <a:xfrm>
            <a:off x="4704171" y="2664767"/>
            <a:ext cx="3729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pattern (“trigger”) to match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B5D4C89-ABAC-8145-2F69-70EB8319178A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2" name="Rounded Rectangle 3">
            <a:extLst>
              <a:ext uri="{FF2B5EF4-FFF2-40B4-BE49-F238E27FC236}">
                <a16:creationId xmlns:a16="http://schemas.microsoft.com/office/drawing/2014/main" id="{0D173F8D-AB27-E822-18D2-C89F06F371D9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08771F-5421-9845-154E-B04A3926CD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036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49330A-5F09-6BFF-0AD9-4D6904BC9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7A959-2FC3-CD06-FECD-0535820EF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7D9D6E-59B4-6B77-B8B4-A41EA82272B2}"/>
              </a:ext>
            </a:extLst>
          </p:cNvPr>
          <p:cNvSpPr txBox="1"/>
          <p:nvPr/>
        </p:nvSpPr>
        <p:spPr>
          <a:xfrm>
            <a:off x="2057400" y="2743200"/>
            <a:ext cx="709495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#[trigger]</a:t>
            </a:r>
            <a:r>
              <a:rPr lang="en-US" sz="2400" dirty="0"/>
              <a:t> f(x) &gt; </a:t>
            </a:r>
            <a:r>
              <a:rPr lang="en-US" sz="2400" dirty="0">
                <a:solidFill>
                  <a:srgbClr val="0070C0"/>
                </a:solidFill>
              </a:rPr>
              <a:t>#[trigger] </a:t>
            </a:r>
            <a:r>
              <a:rPr lang="en-US" sz="2400" dirty="0"/>
              <a:t>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EEE61D-1DBC-B5A1-9D9F-AE41CAD259A3}"/>
              </a:ext>
            </a:extLst>
          </p:cNvPr>
          <p:cNvSpPr txBox="1"/>
          <p:nvPr/>
        </p:nvSpPr>
        <p:spPr>
          <a:xfrm>
            <a:off x="4218649" y="2743200"/>
            <a:ext cx="6141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(alternate trigger notation for trigger </a:t>
            </a:r>
            <a:r>
              <a:rPr lang="en-US" sz="2400" dirty="0">
                <a:solidFill>
                  <a:srgbClr val="0070C0"/>
                </a:solidFill>
              </a:rPr>
              <a:t>f(x), g(y)</a:t>
            </a:r>
            <a:r>
              <a:rPr lang="en-US" sz="2400" dirty="0"/>
              <a:t>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431EA34-80B4-C045-CD1F-824C6F0648D5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2" name="Rounded Rectangle 3">
            <a:extLst>
              <a:ext uri="{FF2B5EF4-FFF2-40B4-BE49-F238E27FC236}">
                <a16:creationId xmlns:a16="http://schemas.microsoft.com/office/drawing/2014/main" id="{374A27CC-CFC5-2BC7-BC09-4B8316D6A8FD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55223F3-8490-C924-3FD4-40E0085E68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7371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705135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#![trigger f(x), g(y)]</a:t>
            </a:r>
            <a:r>
              <a:rPr lang="en-US" sz="2400" dirty="0"/>
              <a:t> f(x) &gt; 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5" name="Right Brace 4"/>
          <p:cNvSpPr/>
          <p:nvPr/>
        </p:nvSpPr>
        <p:spPr>
          <a:xfrm rot="16200000" flipV="1">
            <a:off x="6230621" y="2068863"/>
            <a:ext cx="381000" cy="23392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704171" y="2664767"/>
            <a:ext cx="3729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pattern (“trigger”) to match</a:t>
            </a:r>
          </a:p>
        </p:txBody>
      </p:sp>
      <p:sp>
        <p:nvSpPr>
          <p:cNvPr id="8" name="Right Brace 7"/>
          <p:cNvSpPr/>
          <p:nvPr/>
        </p:nvSpPr>
        <p:spPr>
          <a:xfrm rot="5400000">
            <a:off x="4079098" y="4152900"/>
            <a:ext cx="228600" cy="4572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/>
          <p:cNvSpPr/>
          <p:nvPr/>
        </p:nvSpPr>
        <p:spPr>
          <a:xfrm rot="5400000">
            <a:off x="3009900" y="4000500"/>
            <a:ext cx="228600" cy="7620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69758" y="4539344"/>
            <a:ext cx="1239185" cy="12003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/>
              <a:t>matches</a:t>
            </a:r>
          </a:p>
          <a:p>
            <a:r>
              <a:rPr lang="en-US" sz="2400"/>
              <a:t>f(x) with</a:t>
            </a:r>
          </a:p>
          <a:p>
            <a:r>
              <a:rPr lang="en-US" sz="2400"/>
              <a:t>x = g(7)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93757" y="4539344"/>
            <a:ext cx="1277914" cy="12003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/>
              <a:t>matches</a:t>
            </a:r>
          </a:p>
          <a:p>
            <a:r>
              <a:rPr lang="en-US" sz="2400"/>
              <a:t>g(y) with</a:t>
            </a:r>
          </a:p>
          <a:p>
            <a:r>
              <a:rPr lang="en-US" sz="2400"/>
              <a:t>y = 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D4DB95-BD9D-F356-014E-656AF1E442E2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2" name="Rounded Rectangle 3">
            <a:extLst>
              <a:ext uri="{FF2B5EF4-FFF2-40B4-BE49-F238E27FC236}">
                <a16:creationId xmlns:a16="http://schemas.microsoft.com/office/drawing/2014/main" id="{68CA5A32-EE2C-116C-10E9-E6BEF9AF544F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F3B66B-354C-6499-FDB3-7AF42AD112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796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/>
          <p:cNvSpPr/>
          <p:nvPr/>
        </p:nvSpPr>
        <p:spPr>
          <a:xfrm>
            <a:off x="6774229" y="3815416"/>
            <a:ext cx="2362200" cy="610686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2514600" y="3810946"/>
            <a:ext cx="2362200" cy="565982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cxnSpLocks/>
          </p:cNvCxnSpPr>
          <p:nvPr/>
        </p:nvCxnSpPr>
        <p:spPr>
          <a:xfrm>
            <a:off x="4554486" y="4256314"/>
            <a:ext cx="2378974" cy="0"/>
          </a:xfrm>
          <a:prstGeom prst="straightConnector1">
            <a:avLst/>
          </a:prstGeom>
          <a:ln w="57150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709495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#![trigger f(x), g(y)]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7030A0"/>
                </a:solidFill>
              </a:rPr>
              <a:t>f(x) &gt; g(y)</a:t>
            </a:r>
            <a:r>
              <a:rPr lang="en-US" sz="2400" dirty="0"/>
              <a:t>)</a:t>
            </a:r>
          </a:p>
          <a:p>
            <a:r>
              <a:rPr lang="en-US" sz="2400" dirty="0"/>
              <a:t>  &amp;&amp; f(g(7)) &lt;= g(3)                &amp;&amp;                     </a:t>
            </a:r>
            <a:r>
              <a:rPr lang="en-US" sz="2400" dirty="0">
                <a:solidFill>
                  <a:srgbClr val="7030A0"/>
                </a:solidFill>
              </a:rPr>
              <a:t>f(g(7)) &gt; g(3)</a:t>
            </a:r>
          </a:p>
        </p:txBody>
      </p:sp>
      <p:sp>
        <p:nvSpPr>
          <p:cNvPr id="8" name="Right Brace 7"/>
          <p:cNvSpPr/>
          <p:nvPr/>
        </p:nvSpPr>
        <p:spPr>
          <a:xfrm rot="5400000">
            <a:off x="4079098" y="4152900"/>
            <a:ext cx="228600" cy="4572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/>
          <p:cNvSpPr/>
          <p:nvPr/>
        </p:nvSpPr>
        <p:spPr>
          <a:xfrm rot="5400000">
            <a:off x="3009900" y="4000500"/>
            <a:ext cx="228600" cy="7620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69758" y="4539344"/>
            <a:ext cx="1239185" cy="12003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/>
              <a:t>matches</a:t>
            </a:r>
          </a:p>
          <a:p>
            <a:r>
              <a:rPr lang="en-US" sz="2400"/>
              <a:t>f(x) with</a:t>
            </a:r>
          </a:p>
          <a:p>
            <a:r>
              <a:rPr lang="en-US" sz="2400">
                <a:solidFill>
                  <a:srgbClr val="7030A0"/>
                </a:solidFill>
              </a:rPr>
              <a:t>x = g(7)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93757" y="4539344"/>
            <a:ext cx="1277914" cy="12003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/>
              <a:t>matches</a:t>
            </a:r>
          </a:p>
          <a:p>
            <a:r>
              <a:rPr lang="en-US" sz="2400"/>
              <a:t>g(y) with</a:t>
            </a:r>
          </a:p>
          <a:p>
            <a:r>
              <a:rPr lang="en-US" sz="2400">
                <a:solidFill>
                  <a:srgbClr val="7030A0"/>
                </a:solidFill>
              </a:rPr>
              <a:t>y = 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019800" y="4876801"/>
            <a:ext cx="32707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C00000"/>
                </a:solidFill>
              </a:rPr>
              <a:t>contradiction</a:t>
            </a:r>
          </a:p>
          <a:p>
            <a:r>
              <a:rPr lang="en-US" sz="2400">
                <a:solidFill>
                  <a:srgbClr val="C00000"/>
                </a:solidFill>
              </a:rPr>
              <a:t>(no counterexample,</a:t>
            </a:r>
          </a:p>
          <a:p>
            <a:r>
              <a:rPr lang="en-US" sz="2400">
                <a:solidFill>
                  <a:srgbClr val="C00000"/>
                </a:solidFill>
              </a:rPr>
              <a:t>original formula is valid)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47B6864-1D66-BDD3-940D-28056B12CD41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B93450DC-8D4D-E644-EE5D-AA485A72F8AD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7EF0227B-A284-BD9D-61AB-A2765F0591EC}"/>
              </a:ext>
            </a:extLst>
          </p:cNvPr>
          <p:cNvSpPr/>
          <p:nvPr/>
        </p:nvSpPr>
        <p:spPr>
          <a:xfrm rot="16200000" flipV="1">
            <a:off x="6230621" y="2068863"/>
            <a:ext cx="381000" cy="23392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FA57D7-8C51-7727-0D9E-D94F7698189F}"/>
              </a:ext>
            </a:extLst>
          </p:cNvPr>
          <p:cNvSpPr txBox="1"/>
          <p:nvPr/>
        </p:nvSpPr>
        <p:spPr>
          <a:xfrm>
            <a:off x="4704171" y="2664767"/>
            <a:ext cx="3729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pattern (“trigger”) to match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54A54D7-B102-014A-7A3D-F3335F36BEE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721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705135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#![trigger f(x), g(y)]</a:t>
            </a:r>
            <a:r>
              <a:rPr lang="en-US" sz="2400" dirty="0"/>
              <a:t> f(x) &gt; 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0938" y="4953001"/>
            <a:ext cx="509408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Triggers may be written by user,</a:t>
            </a:r>
          </a:p>
          <a:p>
            <a:r>
              <a:rPr lang="en-US" sz="2800" dirty="0">
                <a:solidFill>
                  <a:srgbClr val="0070C0"/>
                </a:solidFill>
              </a:rPr>
              <a:t>or chosen automatically by Verus.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9644440-6771-970B-3456-6215C27301B7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9" name="Rounded Rectangle 3">
            <a:extLst>
              <a:ext uri="{FF2B5EF4-FFF2-40B4-BE49-F238E27FC236}">
                <a16:creationId xmlns:a16="http://schemas.microsoft.com/office/drawing/2014/main" id="{81A739E9-227D-1025-73BF-DAC2217F4E69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57D25F9D-B2AE-3BF5-A550-D3CF2F6DDDAF}"/>
              </a:ext>
            </a:extLst>
          </p:cNvPr>
          <p:cNvSpPr/>
          <p:nvPr/>
        </p:nvSpPr>
        <p:spPr>
          <a:xfrm rot="16200000" flipV="1">
            <a:off x="6230621" y="2068863"/>
            <a:ext cx="381000" cy="23392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267270-C858-7947-0618-9288A3582D52}"/>
              </a:ext>
            </a:extLst>
          </p:cNvPr>
          <p:cNvSpPr txBox="1"/>
          <p:nvPr/>
        </p:nvSpPr>
        <p:spPr>
          <a:xfrm>
            <a:off x="4704171" y="2664767"/>
            <a:ext cx="3729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pattern (“trigger”) to match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BE1941-2E16-C816-C2A2-0AA2AD7B19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696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1E3467-328E-190A-D99E-78B50DD4EC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EB3DB-CEB2-53A9-F0BD-12B6FD984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0E748A-E8C8-381C-88DC-169C678EBB54}"/>
              </a:ext>
            </a:extLst>
          </p:cNvPr>
          <p:cNvSpPr txBox="1"/>
          <p:nvPr/>
        </p:nvSpPr>
        <p:spPr>
          <a:xfrm>
            <a:off x="2057400" y="2743200"/>
            <a:ext cx="705135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#![trigger f(x), g(y)]</a:t>
            </a:r>
            <a:r>
              <a:rPr lang="en-US" sz="2400" dirty="0"/>
              <a:t> f(x) &gt; 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F4C103-3A14-CA80-0BEC-979860637C2D}"/>
              </a:ext>
            </a:extLst>
          </p:cNvPr>
          <p:cNvSpPr txBox="1"/>
          <p:nvPr/>
        </p:nvSpPr>
        <p:spPr>
          <a:xfrm>
            <a:off x="1376861" y="4426664"/>
            <a:ext cx="841243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0070C0"/>
                </a:solidFill>
              </a:rPr>
              <a:t>The trigger must mention all the quantified variables</a:t>
            </a:r>
          </a:p>
          <a:p>
            <a:pPr marL="914400" lvl="1" indent="-457200">
              <a:buFontTx/>
              <a:buChar char="-"/>
            </a:pPr>
            <a:r>
              <a:rPr lang="en-US" sz="2800" dirty="0">
                <a:solidFill>
                  <a:srgbClr val="0070C0"/>
                </a:solidFill>
              </a:rPr>
              <a:t>both and x and y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0070C0"/>
                </a:solidFill>
              </a:rPr>
              <a:t>The trigger matches only if *all* of its patterns match</a:t>
            </a:r>
          </a:p>
          <a:p>
            <a:pPr marL="914400" lvl="1" indent="-457200">
              <a:buFontTx/>
              <a:buChar char="-"/>
            </a:pPr>
            <a:r>
              <a:rPr lang="en-US" sz="2800" dirty="0">
                <a:solidFill>
                  <a:srgbClr val="0070C0"/>
                </a:solidFill>
              </a:rPr>
              <a:t>both f(x) and g(y) must match some expressions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36097BB-6A94-44E7-DB69-516D642D5FF1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9" name="Rounded Rectangle 3">
            <a:extLst>
              <a:ext uri="{FF2B5EF4-FFF2-40B4-BE49-F238E27FC236}">
                <a16:creationId xmlns:a16="http://schemas.microsoft.com/office/drawing/2014/main" id="{0CF545C6-FA22-283B-F8CC-360302655313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71A0D0CB-0B05-1802-D205-7A0CE1E4CC13}"/>
              </a:ext>
            </a:extLst>
          </p:cNvPr>
          <p:cNvSpPr/>
          <p:nvPr/>
        </p:nvSpPr>
        <p:spPr>
          <a:xfrm rot="16200000" flipV="1">
            <a:off x="6230621" y="2068863"/>
            <a:ext cx="381000" cy="23392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B7E9D2-5955-B048-546B-DB10B7C7AD11}"/>
              </a:ext>
            </a:extLst>
          </p:cNvPr>
          <p:cNvSpPr txBox="1"/>
          <p:nvPr/>
        </p:nvSpPr>
        <p:spPr>
          <a:xfrm>
            <a:off x="4704171" y="2664767"/>
            <a:ext cx="3729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pattern (“trigger”) to match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7E951F-2995-8551-2D1D-6D337E4112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4793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580069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f.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int| </a:t>
            </a:r>
            <a:r>
              <a:rPr lang="en-US" sz="2400" dirty="0">
                <a:solidFill>
                  <a:srgbClr val="0070C0"/>
                </a:solidFill>
              </a:rPr>
              <a:t>#![trigger f(x)]</a:t>
            </a:r>
            <a:r>
              <a:rPr lang="en-US" sz="2400" dirty="0"/>
              <a:t> f(f(x)) &gt; f(x)</a:t>
            </a:r>
          </a:p>
          <a:p>
            <a:r>
              <a:rPr lang="en-US" sz="2400" dirty="0"/>
              <a:t>  &amp;&amp; f(3) &lt;= f(f(2))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 &amp;&amp; f(f(3)) &gt; f(3)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 &amp;&amp; f(f(f(3))) &gt; f(f(3))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 &amp;&amp; f(f(f(f(3)))) &gt; f(f(f(3)))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0938" y="5725180"/>
            <a:ext cx="50687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0070C0"/>
                </a:solidFill>
              </a:rPr>
              <a:t>Beware of infinite matching loops</a:t>
            </a:r>
          </a:p>
        </p:txBody>
      </p:sp>
      <p:sp>
        <p:nvSpPr>
          <p:cNvPr id="8" name="Right Brace 7"/>
          <p:cNvSpPr/>
          <p:nvPr/>
        </p:nvSpPr>
        <p:spPr>
          <a:xfrm rot="16200000" flipV="1">
            <a:off x="5129050" y="2410029"/>
            <a:ext cx="480030" cy="175597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021741" y="2664767"/>
            <a:ext cx="2924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badly behaved trigger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B8129C-D367-54FD-417D-13ABD0DAA33C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6" name="Rounded Rectangle 3">
            <a:extLst>
              <a:ext uri="{FF2B5EF4-FFF2-40B4-BE49-F238E27FC236}">
                <a16:creationId xmlns:a16="http://schemas.microsoft.com/office/drawing/2014/main" id="{3732B30D-0B95-861B-97D4-24EFB83E732C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364D45F-24CA-46AD-AF01-C3BA0DFC2D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474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1" y="2743200"/>
            <a:ext cx="607961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f.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int| </a:t>
            </a:r>
            <a:r>
              <a:rPr lang="en-US" sz="2400" dirty="0">
                <a:solidFill>
                  <a:srgbClr val="0070C0"/>
                </a:solidFill>
              </a:rPr>
              <a:t>#![trigger f(f(x))]</a:t>
            </a:r>
            <a:r>
              <a:rPr lang="en-US" sz="2400" dirty="0"/>
              <a:t> f(f(x)) &gt; f(x)</a:t>
            </a:r>
          </a:p>
          <a:p>
            <a:r>
              <a:rPr lang="en-US" sz="2400" dirty="0"/>
              <a:t>  &amp;&amp; f(3) &lt;= f(f(2))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 &amp;&amp; f(f(2)) &gt; f(2)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51005" y="5538767"/>
            <a:ext cx="812254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Triggers are the programming language for quantifiers.</a:t>
            </a:r>
          </a:p>
          <a:p>
            <a:r>
              <a:rPr lang="en-US" sz="2800" dirty="0">
                <a:solidFill>
                  <a:srgbClr val="0070C0"/>
                </a:solidFill>
              </a:rPr>
              <a:t>Choose triggers carefully!</a:t>
            </a:r>
          </a:p>
        </p:txBody>
      </p:sp>
      <p:sp>
        <p:nvSpPr>
          <p:cNvPr id="8" name="Right Brace 7"/>
          <p:cNvSpPr/>
          <p:nvPr/>
        </p:nvSpPr>
        <p:spPr>
          <a:xfrm rot="16200000" flipV="1">
            <a:off x="5243013" y="2224586"/>
            <a:ext cx="480030" cy="212685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070295" y="2663520"/>
            <a:ext cx="29511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nicely behaved trigger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65517ED-75D9-D2E1-58E6-F77B4638CCA1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6" name="Rounded Rectangle 3">
            <a:extLst>
              <a:ext uri="{FF2B5EF4-FFF2-40B4-BE49-F238E27FC236}">
                <a16:creationId xmlns:a16="http://schemas.microsoft.com/office/drawing/2014/main" id="{7684E621-5FB0-21BF-6F2A-C162257CF8D6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A0B617-5F5E-258B-90D7-84D190F888B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878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12956B-AE4A-6AAD-0280-205487AB9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97934-863A-BEC4-58FC-9A177B3E1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quantifiers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F2180E-ACF8-0644-D3EF-A62D13B719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19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51B0AA-8426-C766-68F5-871E0A618755}"/>
              </a:ext>
            </a:extLst>
          </p:cNvPr>
          <p:cNvSpPr txBox="1"/>
          <p:nvPr/>
        </p:nvSpPr>
        <p:spPr>
          <a:xfrm>
            <a:off x="370113" y="1334012"/>
            <a:ext cx="7938776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impl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empty()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…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empty </a:t>
            </a:r>
            <a:r>
              <a:rPr lang="en-US" sz="1800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len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 is 0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…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axiom_my_seq_push_len_quant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forall|s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int| …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push adds 1 to </a:t>
            </a:r>
            <a:r>
              <a:rPr lang="en-US" sz="1800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…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 {</a:t>
            </a: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s0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s1 = s0.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+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s2 = s1.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-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(s2.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2);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// make this succeed</a:t>
            </a:r>
            <a:endParaRPr lang="en-US" i="1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954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A386F-E5E1-D60E-E001-25115FA93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Verification condition generation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635E0A-8899-08DD-80F4-4859825D60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F9D6D8-95ED-B38B-992D-BB78386C6AA1}"/>
              </a:ext>
            </a:extLst>
          </p:cNvPr>
          <p:cNvSpPr txBox="1"/>
          <p:nvPr/>
        </p:nvSpPr>
        <p:spPr>
          <a:xfrm>
            <a:off x="356049" y="3995443"/>
            <a:ext cx="4089581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</a:t>
            </a:r>
          </a:p>
          <a:p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ensures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x + y == y + x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70F4AA-6FEC-B77D-76BC-20322F95B3C4}"/>
              </a:ext>
            </a:extLst>
          </p:cNvPr>
          <p:cNvSpPr txBox="1"/>
          <p:nvPr/>
        </p:nvSpPr>
        <p:spPr>
          <a:xfrm>
            <a:off x="5161101" y="3798285"/>
            <a:ext cx="4224233" cy="25853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;; note: hand edited to simplify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(declare-const x! Int)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(declare-const y! Int)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(assert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(not</a:t>
            </a:r>
          </a:p>
          <a:p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(= (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x! y!) (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y! x!))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(check-sat)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960E9C-B343-FB3A-A627-A02B18432E9F}"/>
              </a:ext>
            </a:extLst>
          </p:cNvPr>
          <p:cNvSpPr txBox="1"/>
          <p:nvPr/>
        </p:nvSpPr>
        <p:spPr>
          <a:xfrm>
            <a:off x="984059" y="2039193"/>
            <a:ext cx="956480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test.rs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B305CE-69F4-C48A-B913-B1D631A775F0}"/>
              </a:ext>
            </a:extLst>
          </p:cNvPr>
          <p:cNvSpPr txBox="1"/>
          <p:nvPr/>
        </p:nvSpPr>
        <p:spPr>
          <a:xfrm>
            <a:off x="6597102" y="2026299"/>
            <a:ext cx="1411156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root.smt2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E642661-C81D-7210-B47C-3EC7780035F2}"/>
              </a:ext>
            </a:extLst>
          </p:cNvPr>
          <p:cNvSpPr/>
          <p:nvPr/>
        </p:nvSpPr>
        <p:spPr>
          <a:xfrm>
            <a:off x="3042877" y="1710180"/>
            <a:ext cx="2451887" cy="1132885"/>
          </a:xfrm>
          <a:prstGeom prst="roundRect">
            <a:avLst/>
          </a:prstGeom>
          <a:ln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Verus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CD8DB6D-F831-2E7D-20B7-DB02D4E9B4E2}"/>
              </a:ext>
            </a:extLst>
          </p:cNvPr>
          <p:cNvSpPr/>
          <p:nvPr/>
        </p:nvSpPr>
        <p:spPr>
          <a:xfrm>
            <a:off x="9098953" y="1721034"/>
            <a:ext cx="2451887" cy="1132885"/>
          </a:xfrm>
          <a:prstGeom prst="roundRect">
            <a:avLst/>
          </a:prstGeom>
          <a:ln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SMT solver (Z3)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9552C2A-54B2-FC8F-C79A-6FFDE839B6D4}"/>
              </a:ext>
            </a:extLst>
          </p:cNvPr>
          <p:cNvSpPr/>
          <p:nvPr/>
        </p:nvSpPr>
        <p:spPr>
          <a:xfrm>
            <a:off x="1950181" y="2039193"/>
            <a:ext cx="1046972" cy="461665"/>
          </a:xfrm>
          <a:prstGeom prst="rightArrow">
            <a:avLst/>
          </a:prstGeom>
          <a:solidFill>
            <a:schemeClr val="bg1"/>
          </a:solidFill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E921897C-8C01-8EE4-7610-D1D2758FD1F1}"/>
              </a:ext>
            </a:extLst>
          </p:cNvPr>
          <p:cNvSpPr/>
          <p:nvPr/>
        </p:nvSpPr>
        <p:spPr>
          <a:xfrm>
            <a:off x="5494764" y="2036045"/>
            <a:ext cx="1046972" cy="461665"/>
          </a:xfrm>
          <a:prstGeom prst="rightArrow">
            <a:avLst/>
          </a:prstGeom>
          <a:solidFill>
            <a:schemeClr val="bg1"/>
          </a:solidFill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3689E187-7AE3-2418-205A-90A832D42A83}"/>
              </a:ext>
            </a:extLst>
          </p:cNvPr>
          <p:cNvSpPr/>
          <p:nvPr/>
        </p:nvSpPr>
        <p:spPr>
          <a:xfrm>
            <a:off x="8033953" y="2052591"/>
            <a:ext cx="1046972" cy="461665"/>
          </a:xfrm>
          <a:prstGeom prst="rightArrow">
            <a:avLst/>
          </a:prstGeom>
          <a:solidFill>
            <a:schemeClr val="bg1"/>
          </a:solidFill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958F8F-A3BE-7921-4C28-EAD714D8D8E7}"/>
              </a:ext>
            </a:extLst>
          </p:cNvPr>
          <p:cNvSpPr txBox="1"/>
          <p:nvPr/>
        </p:nvSpPr>
        <p:spPr>
          <a:xfrm>
            <a:off x="5726595" y="1347450"/>
            <a:ext cx="32178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SMT file contains</a:t>
            </a:r>
          </a:p>
          <a:p>
            <a:r>
              <a:rPr lang="en-US" dirty="0"/>
              <a:t>verification conditions for test.rs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F4BC41-225F-E96C-6F2D-A320E1E75D53}"/>
              </a:ext>
            </a:extLst>
          </p:cNvPr>
          <p:cNvSpPr txBox="1"/>
          <p:nvPr/>
        </p:nvSpPr>
        <p:spPr>
          <a:xfrm>
            <a:off x="543935" y="5470216"/>
            <a:ext cx="32281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verus.exe test.rs --log-all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8581BFC-748E-9DE0-5702-52D7D4C26D4E}"/>
              </a:ext>
            </a:extLst>
          </p:cNvPr>
          <p:cNvCxnSpPr>
            <a:cxnSpLocks/>
          </p:cNvCxnSpPr>
          <p:nvPr/>
        </p:nvCxnSpPr>
        <p:spPr>
          <a:xfrm flipH="1">
            <a:off x="356049" y="2514256"/>
            <a:ext cx="628010" cy="1481187"/>
          </a:xfrm>
          <a:prstGeom prst="line">
            <a:avLst/>
          </a:prstGeom>
          <a:ln w="76200">
            <a:solidFill>
              <a:srgbClr val="00206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4D0AC0C-089F-59F1-74C0-739D37384EAD}"/>
              </a:ext>
            </a:extLst>
          </p:cNvPr>
          <p:cNvCxnSpPr>
            <a:cxnSpLocks/>
          </p:cNvCxnSpPr>
          <p:nvPr/>
        </p:nvCxnSpPr>
        <p:spPr>
          <a:xfrm>
            <a:off x="1950181" y="2514256"/>
            <a:ext cx="2495449" cy="1481187"/>
          </a:xfrm>
          <a:prstGeom prst="line">
            <a:avLst/>
          </a:prstGeom>
          <a:ln w="76200">
            <a:solidFill>
              <a:srgbClr val="00206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6273976-1E90-53DB-1D38-0717F3DFC037}"/>
              </a:ext>
            </a:extLst>
          </p:cNvPr>
          <p:cNvCxnSpPr>
            <a:cxnSpLocks/>
          </p:cNvCxnSpPr>
          <p:nvPr/>
        </p:nvCxnSpPr>
        <p:spPr>
          <a:xfrm>
            <a:off x="8018872" y="2507640"/>
            <a:ext cx="1366462" cy="1290645"/>
          </a:xfrm>
          <a:prstGeom prst="line">
            <a:avLst/>
          </a:prstGeom>
          <a:ln w="76200">
            <a:solidFill>
              <a:srgbClr val="00206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8532A2C-5402-046E-A1A5-C509C18E6BFD}"/>
              </a:ext>
            </a:extLst>
          </p:cNvPr>
          <p:cNvCxnSpPr>
            <a:cxnSpLocks/>
          </p:cNvCxnSpPr>
          <p:nvPr/>
        </p:nvCxnSpPr>
        <p:spPr>
          <a:xfrm flipH="1">
            <a:off x="5161101" y="2487964"/>
            <a:ext cx="1436001" cy="1300391"/>
          </a:xfrm>
          <a:prstGeom prst="line">
            <a:avLst/>
          </a:prstGeom>
          <a:ln w="76200">
            <a:solidFill>
              <a:srgbClr val="00206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F4489F8-6CCB-F573-9E92-23F0FC42CFC6}"/>
              </a:ext>
            </a:extLst>
          </p:cNvPr>
          <p:cNvSpPr txBox="1"/>
          <p:nvPr/>
        </p:nvSpPr>
        <p:spPr>
          <a:xfrm>
            <a:off x="9385334" y="3995443"/>
            <a:ext cx="28066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Try to find counterexample</a:t>
            </a:r>
          </a:p>
          <a:p>
            <a:r>
              <a:rPr lang="en-US" dirty="0"/>
              <a:t>(x and y such that “ensures”</a:t>
            </a:r>
          </a:p>
          <a:p>
            <a:r>
              <a:rPr lang="en-US" dirty="0"/>
              <a:t>does </a:t>
            </a:r>
            <a:r>
              <a:rPr lang="en-US" b="1" dirty="0"/>
              <a:t>not</a:t>
            </a:r>
            <a:r>
              <a:rPr lang="en-US" dirty="0"/>
              <a:t> hold)</a:t>
            </a:r>
          </a:p>
        </p:txBody>
      </p:sp>
    </p:spTree>
    <p:extLst>
      <p:ext uri="{BB962C8B-B14F-4D97-AF65-F5344CB8AC3E}">
        <p14:creationId xmlns:p14="http://schemas.microsoft.com/office/powerpoint/2010/main" val="205277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5" grpId="0"/>
      <p:bldP spid="3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87F40F-DB2A-679A-6418-1F13D57247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90AED-EC94-A7C3-76F9-C5B20220F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broadcasts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98656F-061C-2DE7-A515-6608FCC876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20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5153E6-991F-624D-84C0-610DE1301415}"/>
              </a:ext>
            </a:extLst>
          </p:cNvPr>
          <p:cNvSpPr txBox="1"/>
          <p:nvPr/>
        </p:nvSpPr>
        <p:spPr>
          <a:xfrm>
            <a:off x="370113" y="1334012"/>
            <a:ext cx="9341019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broadcast 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 #[trigger]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0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broadcast 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axiom_my_seq_push_len_quant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(s: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…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push adds 1 to </a:t>
            </a:r>
            <a:r>
              <a:rPr lang="en-US" sz="1800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…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 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broadcast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broadcast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axiom_my_seq_push_len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s0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s1 = s0.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+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s2 = s1.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-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(s2.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2);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// make this succeed</a:t>
            </a:r>
            <a:endParaRPr lang="en-US" i="1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4551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166B71-9737-D9B5-1E33-BDC4D6A15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356A4-3BD5-FF44-00B3-7C1D30EDB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extensional equality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8CF0648-2E70-705A-D97A-0BAAEA5277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21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3DEB53-5977-F91E-E627-08203116C8CE}"/>
              </a:ext>
            </a:extLst>
          </p:cNvPr>
          <p:cNvSpPr txBox="1"/>
          <p:nvPr/>
        </p:nvSpPr>
        <p:spPr>
          <a:xfrm>
            <a:off x="370113" y="1334012"/>
            <a:ext cx="7411003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s-E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s-E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axiom_seq_equal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s-E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u8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&gt;, y: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s-E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u8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requires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…x and y’s lengths are equal…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…x and y’s elements are equal…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x == y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admit()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demand_eq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s-E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u8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&gt;, y: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s-E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u8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requires x == y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{}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test_seq_eq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axiom_seq_equal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(…);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demand_eq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seq!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[10] +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seq!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[20, 30],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seq!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[10, 20] +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seq!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[30]);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 // make this succeed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B169F4F-A257-BDA0-CDD9-7CE4CB930C80}"/>
              </a:ext>
            </a:extLst>
          </p:cNvPr>
          <p:cNvSpPr/>
          <p:nvPr/>
        </p:nvSpPr>
        <p:spPr>
          <a:xfrm>
            <a:off x="8610600" y="3084531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3" name="Rounded Rectangle 2">
            <a:extLst>
              <a:ext uri="{FF2B5EF4-FFF2-40B4-BE49-F238E27FC236}">
                <a16:creationId xmlns:a16="http://schemas.microsoft.com/office/drawing/2014/main" id="{23DAC4D3-0087-0C26-AA9E-930944E3F8F8}"/>
              </a:ext>
            </a:extLst>
          </p:cNvPr>
          <p:cNvSpPr/>
          <p:nvPr/>
        </p:nvSpPr>
        <p:spPr>
          <a:xfrm>
            <a:off x="8691521" y="3667158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0000BF-4568-B66B-0817-CF67BE847904}"/>
              </a:ext>
            </a:extLst>
          </p:cNvPr>
          <p:cNvSpPr txBox="1"/>
          <p:nvPr/>
        </p:nvSpPr>
        <p:spPr>
          <a:xfrm>
            <a:off x="8680769" y="5550645"/>
            <a:ext cx="20874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[10] == [10, 20]</a:t>
            </a:r>
          </a:p>
          <a:p>
            <a:r>
              <a:rPr lang="en-US" sz="2400" dirty="0"/>
              <a:t>[20, 30] == [30]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8F8198C-1513-E4D3-268E-4B3ECE923069}"/>
              </a:ext>
            </a:extLst>
          </p:cNvPr>
          <p:cNvCxnSpPr>
            <a:cxnSpLocks/>
            <a:stCxn id="14" idx="0"/>
            <a:endCxn id="12" idx="2"/>
          </p:cNvCxnSpPr>
          <p:nvPr/>
        </p:nvCxnSpPr>
        <p:spPr>
          <a:xfrm flipV="1">
            <a:off x="9724485" y="4783860"/>
            <a:ext cx="10909" cy="76678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2015B72-372D-4D6D-BF99-1AB9B27903FA}"/>
              </a:ext>
            </a:extLst>
          </p:cNvPr>
          <p:cNvCxnSpPr>
            <a:cxnSpLocks/>
          </p:cNvCxnSpPr>
          <p:nvPr/>
        </p:nvCxnSpPr>
        <p:spPr>
          <a:xfrm flipV="1">
            <a:off x="9926230" y="2317746"/>
            <a:ext cx="175217" cy="76678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81BCA54-B78C-FD97-7BEC-65955810215E}"/>
              </a:ext>
            </a:extLst>
          </p:cNvPr>
          <p:cNvSpPr txBox="1"/>
          <p:nvPr/>
        </p:nvSpPr>
        <p:spPr>
          <a:xfrm>
            <a:off x="8379919" y="1505293"/>
            <a:ext cx="34419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Seq::add([10], [20, 30]) ==</a:t>
            </a:r>
          </a:p>
          <a:p>
            <a:r>
              <a:rPr lang="en-US" sz="2400" dirty="0"/>
              <a:t>Seq::add([10, 20], [30])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42D847-4C92-A647-04FA-BDBD47564E54}"/>
              </a:ext>
            </a:extLst>
          </p:cNvPr>
          <p:cNvSpPr txBox="1"/>
          <p:nvPr/>
        </p:nvSpPr>
        <p:spPr>
          <a:xfrm>
            <a:off x="10860187" y="3447846"/>
            <a:ext cx="12856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congruence</a:t>
            </a:r>
          </a:p>
          <a:p>
            <a:r>
              <a:rPr lang="en-US" dirty="0"/>
              <a:t>doesn’t</a:t>
            </a:r>
          </a:p>
          <a:p>
            <a:r>
              <a:rPr lang="en-US" dirty="0"/>
              <a:t>help here!</a:t>
            </a:r>
          </a:p>
        </p:txBody>
      </p:sp>
      <p:sp>
        <p:nvSpPr>
          <p:cNvPr id="19" name="&quot;Not Allowed&quot; Symbol 18">
            <a:extLst>
              <a:ext uri="{FF2B5EF4-FFF2-40B4-BE49-F238E27FC236}">
                <a16:creationId xmlns:a16="http://schemas.microsoft.com/office/drawing/2014/main" id="{DEF861D8-AF9B-0549-0F2F-2BC9A9ADC0DD}"/>
              </a:ext>
            </a:extLst>
          </p:cNvPr>
          <p:cNvSpPr/>
          <p:nvPr/>
        </p:nvSpPr>
        <p:spPr>
          <a:xfrm>
            <a:off x="8136436" y="5056508"/>
            <a:ext cx="3176095" cy="1819270"/>
          </a:xfrm>
          <a:prstGeom prst="noSmoking">
            <a:avLst>
              <a:gd name="adj" fmla="val 4713"/>
            </a:avLst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7269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A09DDA-8135-891F-575E-04ECCDED8E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AA50E54F-1964-3ECA-CA18-99165D44AA0E}"/>
              </a:ext>
            </a:extLst>
          </p:cNvPr>
          <p:cNvSpPr/>
          <p:nvPr/>
        </p:nvSpPr>
        <p:spPr>
          <a:xfrm>
            <a:off x="388418" y="1335186"/>
            <a:ext cx="5462124" cy="5300283"/>
          </a:xfrm>
          <a:prstGeom prst="roundRect">
            <a:avLst>
              <a:gd name="adj" fmla="val 8065"/>
            </a:avLst>
          </a:prstGeom>
          <a:solidFill>
            <a:schemeClr val="accent4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Core Components (always enabled)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D741AA-860E-55E6-FACF-1EE6D3FD2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Interpreted functions (</a:t>
            </a:r>
            <a:r>
              <a:rPr lang="en-US" dirty="0" err="1"/>
              <a:t>nonrecursive</a:t>
            </a:r>
            <a:r>
              <a:rPr lang="en-US" dirty="0"/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E157677-9C7C-D568-33D5-82ED79D71E2C}"/>
              </a:ext>
            </a:extLst>
          </p:cNvPr>
          <p:cNvSpPr/>
          <p:nvPr/>
        </p:nvSpPr>
        <p:spPr>
          <a:xfrm>
            <a:off x="77861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1" name="Rounded Rectangle 2">
            <a:extLst>
              <a:ext uri="{FF2B5EF4-FFF2-40B4-BE49-F238E27FC236}">
                <a16:creationId xmlns:a16="http://schemas.microsoft.com/office/drawing/2014/main" id="{ECF7D673-AD65-47FE-8277-09A2231B2ABA}"/>
              </a:ext>
            </a:extLst>
          </p:cNvPr>
          <p:cNvSpPr/>
          <p:nvPr/>
        </p:nvSpPr>
        <p:spPr>
          <a:xfrm>
            <a:off x="859534" y="4300427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655071B-0EAC-AC23-6B59-A02E1E0EB3BC}"/>
              </a:ext>
            </a:extLst>
          </p:cNvPr>
          <p:cNvSpPr/>
          <p:nvPr/>
        </p:nvSpPr>
        <p:spPr>
          <a:xfrm>
            <a:off x="778613" y="5522326"/>
            <a:ext cx="4667757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A3F57FDB-8EBC-01C3-AE29-F41C00905849}"/>
              </a:ext>
            </a:extLst>
          </p:cNvPr>
          <p:cNvSpPr/>
          <p:nvPr/>
        </p:nvSpPr>
        <p:spPr>
          <a:xfrm>
            <a:off x="2339027" y="5643705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334C6E-C050-A12A-01D6-F4A2F197A1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22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343A47-DE6B-C6C3-D6B6-4FEED3900864}"/>
              </a:ext>
            </a:extLst>
          </p:cNvPr>
          <p:cNvSpPr txBox="1"/>
          <p:nvPr/>
        </p:nvSpPr>
        <p:spPr>
          <a:xfrm>
            <a:off x="6176119" y="1690688"/>
            <a:ext cx="48123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 -&gt; 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x + 2 * y</a:t>
            </a:r>
            <a:endParaRPr lang="en-US" sz="1800" dirty="0">
              <a:solidFill>
                <a:srgbClr val="2B91A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EE173890-E53E-7E02-CAE6-8B137D6DD4B8}"/>
              </a:ext>
            </a:extLst>
          </p:cNvPr>
          <p:cNvSpPr/>
          <p:nvPr/>
        </p:nvSpPr>
        <p:spPr>
          <a:xfrm>
            <a:off x="8031045" y="2868603"/>
            <a:ext cx="846473" cy="1325563"/>
          </a:xfrm>
          <a:prstGeom prst="downArrow">
            <a:avLst/>
          </a:prstGeom>
          <a:solidFill>
            <a:schemeClr val="bg1"/>
          </a:solidFill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F77F4D-03B0-0D28-B4A7-FA28FB5A6A07}"/>
              </a:ext>
            </a:extLst>
          </p:cNvPr>
          <p:cNvSpPr txBox="1"/>
          <p:nvPr/>
        </p:nvSpPr>
        <p:spPr>
          <a:xfrm>
            <a:off x="6176118" y="4296351"/>
            <a:ext cx="51776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 -&gt; int;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axiom: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forall|x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int, y: int|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#[trigger] f(x, y) == x + 2 * y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7621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261169-DF2C-FE67-F0CF-F1B65EBF68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E50011C-7DA8-0F6F-7895-F38E81E90035}"/>
              </a:ext>
            </a:extLst>
          </p:cNvPr>
          <p:cNvSpPr/>
          <p:nvPr/>
        </p:nvSpPr>
        <p:spPr>
          <a:xfrm>
            <a:off x="388418" y="1335186"/>
            <a:ext cx="5462124" cy="5300283"/>
          </a:xfrm>
          <a:prstGeom prst="roundRect">
            <a:avLst>
              <a:gd name="adj" fmla="val 8065"/>
            </a:avLst>
          </a:prstGeom>
          <a:solidFill>
            <a:schemeClr val="accent4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Core Components (always enabled)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24C0FC-37FD-8753-1B66-2100DF116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Interpreted functions (recursive)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E9C6ED-D9E2-1CB0-A60E-F332A77C8C64}"/>
              </a:ext>
            </a:extLst>
          </p:cNvPr>
          <p:cNvSpPr/>
          <p:nvPr/>
        </p:nvSpPr>
        <p:spPr>
          <a:xfrm>
            <a:off x="77861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1" name="Rounded Rectangle 2">
            <a:extLst>
              <a:ext uri="{FF2B5EF4-FFF2-40B4-BE49-F238E27FC236}">
                <a16:creationId xmlns:a16="http://schemas.microsoft.com/office/drawing/2014/main" id="{F3C7E49B-7D57-6A21-EC3D-97681C7063EA}"/>
              </a:ext>
            </a:extLst>
          </p:cNvPr>
          <p:cNvSpPr/>
          <p:nvPr/>
        </p:nvSpPr>
        <p:spPr>
          <a:xfrm>
            <a:off x="859534" y="4300427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C1D0D6-1A44-3AE8-4046-D41D7E7E37A1}"/>
              </a:ext>
            </a:extLst>
          </p:cNvPr>
          <p:cNvSpPr/>
          <p:nvPr/>
        </p:nvSpPr>
        <p:spPr>
          <a:xfrm>
            <a:off x="778613" y="5522326"/>
            <a:ext cx="4667757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F87CB7D7-F821-ED11-07CB-6AAF90C54827}"/>
              </a:ext>
            </a:extLst>
          </p:cNvPr>
          <p:cNvSpPr/>
          <p:nvPr/>
        </p:nvSpPr>
        <p:spPr>
          <a:xfrm>
            <a:off x="2339027" y="5643705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1531EE-C70F-B250-C056-6C02C6665A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23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6CE25B-94AD-7D53-B410-A01ABE8CD9B0}"/>
              </a:ext>
            </a:extLst>
          </p:cNvPr>
          <p:cNvSpPr txBox="1"/>
          <p:nvPr/>
        </p:nvSpPr>
        <p:spPr>
          <a:xfrm>
            <a:off x="6176117" y="1353829"/>
            <a:ext cx="566928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int) -&gt; bool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decreases x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x &lt;= 0 || !f(x - 1)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i="1" dirty="0">
                <a:solidFill>
                  <a:srgbClr val="000000"/>
                </a:solidFill>
                <a:highlight>
                  <a:srgbClr val="FFFFFF"/>
                </a:highlight>
              </a:rPr>
              <a:t>Naive axiom generates matching loop: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     f(x)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  ==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x &lt;= 0 || !f(x - 1)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  ==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x &lt;= 0 ||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!(x – 1 &lt;= 0 || !f(x - 1 - 1))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  ==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x &lt;= 0 ||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!(x – 1 &lt;= 0 || !(x – 1 – 1 &lt;= 0 || !f(…)))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  ...</a:t>
            </a:r>
          </a:p>
          <a:p>
            <a:r>
              <a:rPr lang="en-US" i="1" dirty="0">
                <a:solidFill>
                  <a:srgbClr val="000000"/>
                </a:solidFill>
                <a:highlight>
                  <a:srgbClr val="FFFFFF"/>
                </a:highlight>
              </a:rPr>
              <a:t>Verus axiom uses “fuel” to limit unrolling depth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test() 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reveal_with_fuel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(f, 4);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assert(!f(3));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510779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370947-863A-367E-E5B2-D79E2F57E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176E1D5-F1E8-40FD-BD85-ABE131D73530}"/>
              </a:ext>
            </a:extLst>
          </p:cNvPr>
          <p:cNvSpPr/>
          <p:nvPr/>
        </p:nvSpPr>
        <p:spPr>
          <a:xfrm>
            <a:off x="388418" y="1335186"/>
            <a:ext cx="5462124" cy="5300283"/>
          </a:xfrm>
          <a:prstGeom prst="roundRect">
            <a:avLst>
              <a:gd name="adj" fmla="val 8065"/>
            </a:avLst>
          </a:prstGeom>
          <a:solidFill>
            <a:schemeClr val="accent4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Core Components (always enabled)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E89572-4B09-B620-BF27-A5B68AB6C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Assert-by for bit vector, nonlinear </a:t>
            </a:r>
            <a:r>
              <a:rPr lang="en-US" dirty="0" err="1"/>
              <a:t>arith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7ED4FF-71AF-8B72-443F-F87E4046EB83}"/>
              </a:ext>
            </a:extLst>
          </p:cNvPr>
          <p:cNvSpPr/>
          <p:nvPr/>
        </p:nvSpPr>
        <p:spPr>
          <a:xfrm>
            <a:off x="77861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SAT solver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7" name="Rounded Rectangle 2">
            <a:extLst>
              <a:ext uri="{FF2B5EF4-FFF2-40B4-BE49-F238E27FC236}">
                <a16:creationId xmlns:a16="http://schemas.microsoft.com/office/drawing/2014/main" id="{7422EC6E-6415-B787-CE1A-F449D78E39F5}"/>
              </a:ext>
            </a:extLst>
          </p:cNvPr>
          <p:cNvSpPr/>
          <p:nvPr/>
        </p:nvSpPr>
        <p:spPr>
          <a:xfrm>
            <a:off x="859534" y="2516132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true | false | !e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&amp;&amp; e | ...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E0C07-79AA-EB16-EC40-01203A45A9A8}"/>
              </a:ext>
            </a:extLst>
          </p:cNvPr>
          <p:cNvSpPr/>
          <p:nvPr/>
        </p:nvSpPr>
        <p:spPr>
          <a:xfrm>
            <a:off x="319678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Linear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9" name="Rounded Rectangle 2">
            <a:extLst>
              <a:ext uri="{FF2B5EF4-FFF2-40B4-BE49-F238E27FC236}">
                <a16:creationId xmlns:a16="http://schemas.microsoft.com/office/drawing/2014/main" id="{003A1D5A-E8F7-1557-CBB8-7D3CEB611139}"/>
              </a:ext>
            </a:extLst>
          </p:cNvPr>
          <p:cNvSpPr/>
          <p:nvPr/>
        </p:nvSpPr>
        <p:spPr>
          <a:xfrm>
            <a:off x="3277704" y="2516131"/>
            <a:ext cx="2072910" cy="999367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-2 | -1 | 0 | 1 | 2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+ e | e –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&lt;= e | ...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4446DF-3328-43FC-9CDF-FC8EBA4D5719}"/>
              </a:ext>
            </a:extLst>
          </p:cNvPr>
          <p:cNvSpPr/>
          <p:nvPr/>
        </p:nvSpPr>
        <p:spPr>
          <a:xfrm>
            <a:off x="77861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1" name="Rounded Rectangle 2">
            <a:extLst>
              <a:ext uri="{FF2B5EF4-FFF2-40B4-BE49-F238E27FC236}">
                <a16:creationId xmlns:a16="http://schemas.microsoft.com/office/drawing/2014/main" id="{D034625F-0246-76F8-1239-7174088BA10F}"/>
              </a:ext>
            </a:extLst>
          </p:cNvPr>
          <p:cNvSpPr/>
          <p:nvPr/>
        </p:nvSpPr>
        <p:spPr>
          <a:xfrm>
            <a:off x="859534" y="4300427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A62C7D1-571F-1386-E91F-0CB0FD88FAFF}"/>
              </a:ext>
            </a:extLst>
          </p:cNvPr>
          <p:cNvSpPr/>
          <p:nvPr/>
        </p:nvSpPr>
        <p:spPr>
          <a:xfrm>
            <a:off x="319678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Datatypes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3" name="Rounded Rectangle 2">
            <a:extLst>
              <a:ext uri="{FF2B5EF4-FFF2-40B4-BE49-F238E27FC236}">
                <a16:creationId xmlns:a16="http://schemas.microsoft.com/office/drawing/2014/main" id="{08EA87CE-57FB-E649-801D-4F6375642A3E}"/>
              </a:ext>
            </a:extLst>
          </p:cNvPr>
          <p:cNvSpPr/>
          <p:nvPr/>
        </p:nvSpPr>
        <p:spPr>
          <a:xfrm>
            <a:off x="3277704" y="4300427"/>
            <a:ext cx="2072910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struct S { … }</a:t>
            </a:r>
          </a:p>
          <a:p>
            <a:r>
              <a:rPr lang="en-US" sz="2000" dirty="0" err="1">
                <a:solidFill>
                  <a:srgbClr val="003300"/>
                </a:solidFill>
              </a:rPr>
              <a:t>enum</a:t>
            </a:r>
            <a:r>
              <a:rPr lang="en-US" sz="2000" dirty="0">
                <a:solidFill>
                  <a:srgbClr val="003300"/>
                </a:solidFill>
              </a:rPr>
              <a:t> E { … }</a:t>
            </a:r>
          </a:p>
          <a:p>
            <a:r>
              <a:rPr lang="en-US" sz="2000" dirty="0">
                <a:solidFill>
                  <a:srgbClr val="003300"/>
                </a:solidFill>
              </a:rPr>
              <a:t>S(e,…,e) | </a:t>
            </a:r>
            <a:r>
              <a:rPr lang="en-US" sz="2000" dirty="0" err="1">
                <a:solidFill>
                  <a:srgbClr val="003300"/>
                </a:solidFill>
              </a:rPr>
              <a:t>e.f</a:t>
            </a:r>
            <a:r>
              <a:rPr lang="en-US" sz="2000" dirty="0">
                <a:solidFill>
                  <a:srgbClr val="003300"/>
                </a:solidFill>
              </a:rPr>
              <a:t> | 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44CE060-2992-68F3-8C9D-6ABFFB7D0DC9}"/>
              </a:ext>
            </a:extLst>
          </p:cNvPr>
          <p:cNvSpPr/>
          <p:nvPr/>
        </p:nvSpPr>
        <p:spPr>
          <a:xfrm>
            <a:off x="778613" y="5522326"/>
            <a:ext cx="4667757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95C426E9-3631-295F-F0FC-48047C874DA7}"/>
              </a:ext>
            </a:extLst>
          </p:cNvPr>
          <p:cNvSpPr/>
          <p:nvPr/>
        </p:nvSpPr>
        <p:spPr>
          <a:xfrm>
            <a:off x="2339027" y="5643705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973E8A6-F6C2-FF36-83BC-4A8DC6242BA2}"/>
              </a:ext>
            </a:extLst>
          </p:cNvPr>
          <p:cNvSpPr/>
          <p:nvPr/>
        </p:nvSpPr>
        <p:spPr>
          <a:xfrm>
            <a:off x="6159816" y="1690689"/>
            <a:ext cx="5462124" cy="2687905"/>
          </a:xfrm>
          <a:prstGeom prst="roundRect">
            <a:avLst>
              <a:gd name="adj" fmla="val 8065"/>
            </a:avLst>
          </a:prstGeom>
          <a:solidFill>
            <a:schemeClr val="accent5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Additional Components (via “assert by”)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4E7BC12-ACC9-D790-7158-6B11E5D96D1C}"/>
              </a:ext>
            </a:extLst>
          </p:cNvPr>
          <p:cNvSpPr/>
          <p:nvPr/>
        </p:nvSpPr>
        <p:spPr>
          <a:xfrm>
            <a:off x="655001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Bit vector </a:t>
            </a:r>
            <a:r>
              <a:rPr lang="en-US" sz="2400" dirty="0" err="1"/>
              <a:t>arith</a:t>
            </a:r>
            <a:endParaRPr lang="en-US" sz="2400" dirty="0"/>
          </a:p>
        </p:txBody>
      </p:sp>
      <p:sp>
        <p:nvSpPr>
          <p:cNvPr id="20" name="Rounded Rectangle 2">
            <a:extLst>
              <a:ext uri="{FF2B5EF4-FFF2-40B4-BE49-F238E27FC236}">
                <a16:creationId xmlns:a16="http://schemas.microsoft.com/office/drawing/2014/main" id="{8CDA8C09-B164-D6F0-8BE2-C6EF69198449}"/>
              </a:ext>
            </a:extLst>
          </p:cNvPr>
          <p:cNvSpPr/>
          <p:nvPr/>
        </p:nvSpPr>
        <p:spPr>
          <a:xfrm>
            <a:off x="6630932" y="2871635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&amp; e| e &lt;&lt; e | ...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7522702-79DE-737A-EBC4-2B0425C66711}"/>
              </a:ext>
            </a:extLst>
          </p:cNvPr>
          <p:cNvSpPr/>
          <p:nvPr/>
        </p:nvSpPr>
        <p:spPr>
          <a:xfrm>
            <a:off x="896818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Nonlin</a:t>
            </a:r>
            <a:r>
              <a:rPr lang="en-US" sz="2400" dirty="0"/>
              <a:t>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28" name="Rounded Rectangle 3">
            <a:extLst>
              <a:ext uri="{FF2B5EF4-FFF2-40B4-BE49-F238E27FC236}">
                <a16:creationId xmlns:a16="http://schemas.microsoft.com/office/drawing/2014/main" id="{6BC748F4-0617-2B60-7A5D-4BF3988951A0}"/>
              </a:ext>
            </a:extLst>
          </p:cNvPr>
          <p:cNvSpPr/>
          <p:nvPr/>
        </p:nvSpPr>
        <p:spPr>
          <a:xfrm>
            <a:off x="9146880" y="2969570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*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/ e | e % 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5E3410-5CAB-F318-575F-F4B6362FA68B}"/>
              </a:ext>
            </a:extLst>
          </p:cNvPr>
          <p:cNvSpPr txBox="1"/>
          <p:nvPr/>
        </p:nvSpPr>
        <p:spPr>
          <a:xfrm>
            <a:off x="6159816" y="4773811"/>
            <a:ext cx="530145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test_by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u32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requires x &lt;= 200,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assert(x &gt;&gt; 8 == 0)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bit_vector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requires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&lt;= 255);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dirty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8E521A8C-1F65-2847-7181-72097D6C697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829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DFB327-CFAA-EE8E-AA97-910219AD83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D432F32-EF1F-1556-405D-FBB760085889}"/>
              </a:ext>
            </a:extLst>
          </p:cNvPr>
          <p:cNvSpPr/>
          <p:nvPr/>
        </p:nvSpPr>
        <p:spPr>
          <a:xfrm>
            <a:off x="388418" y="1335186"/>
            <a:ext cx="5462124" cy="5300283"/>
          </a:xfrm>
          <a:prstGeom prst="roundRect">
            <a:avLst>
              <a:gd name="adj" fmla="val 8065"/>
            </a:avLst>
          </a:prstGeom>
          <a:solidFill>
            <a:schemeClr val="accent4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Core Components (always enabled)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A5C2C4-ACD7-3B2F-1B60-AE14A6891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Assert-by for bit vector, nonlinear </a:t>
            </a:r>
            <a:r>
              <a:rPr lang="en-US" dirty="0" err="1"/>
              <a:t>arith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C25EB-6706-437A-61B5-3FDEDC8FAD94}"/>
              </a:ext>
            </a:extLst>
          </p:cNvPr>
          <p:cNvSpPr/>
          <p:nvPr/>
        </p:nvSpPr>
        <p:spPr>
          <a:xfrm>
            <a:off x="77861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SAT solver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7" name="Rounded Rectangle 2">
            <a:extLst>
              <a:ext uri="{FF2B5EF4-FFF2-40B4-BE49-F238E27FC236}">
                <a16:creationId xmlns:a16="http://schemas.microsoft.com/office/drawing/2014/main" id="{EB6644E3-B7B8-A826-7418-DB3AAACE77A8}"/>
              </a:ext>
            </a:extLst>
          </p:cNvPr>
          <p:cNvSpPr/>
          <p:nvPr/>
        </p:nvSpPr>
        <p:spPr>
          <a:xfrm>
            <a:off x="859534" y="2516132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true | false | !e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&amp;&amp; e | ...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966961-25CC-903C-BE07-D1B2199D45DB}"/>
              </a:ext>
            </a:extLst>
          </p:cNvPr>
          <p:cNvSpPr/>
          <p:nvPr/>
        </p:nvSpPr>
        <p:spPr>
          <a:xfrm>
            <a:off x="319678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Linear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9" name="Rounded Rectangle 2">
            <a:extLst>
              <a:ext uri="{FF2B5EF4-FFF2-40B4-BE49-F238E27FC236}">
                <a16:creationId xmlns:a16="http://schemas.microsoft.com/office/drawing/2014/main" id="{2936A56D-D2BB-5A0C-6733-EADCE1AC91DF}"/>
              </a:ext>
            </a:extLst>
          </p:cNvPr>
          <p:cNvSpPr/>
          <p:nvPr/>
        </p:nvSpPr>
        <p:spPr>
          <a:xfrm>
            <a:off x="3277704" y="2516131"/>
            <a:ext cx="2072910" cy="999367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-2 | -1 | 0 | 1 | 2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+ e | e –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&lt;= e | ...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707A4BB-F02C-A990-5669-A4ECFDD30686}"/>
              </a:ext>
            </a:extLst>
          </p:cNvPr>
          <p:cNvSpPr/>
          <p:nvPr/>
        </p:nvSpPr>
        <p:spPr>
          <a:xfrm>
            <a:off x="77861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1" name="Rounded Rectangle 2">
            <a:extLst>
              <a:ext uri="{FF2B5EF4-FFF2-40B4-BE49-F238E27FC236}">
                <a16:creationId xmlns:a16="http://schemas.microsoft.com/office/drawing/2014/main" id="{CCD54755-6339-C1D2-65D6-2C4E940A171C}"/>
              </a:ext>
            </a:extLst>
          </p:cNvPr>
          <p:cNvSpPr/>
          <p:nvPr/>
        </p:nvSpPr>
        <p:spPr>
          <a:xfrm>
            <a:off x="859534" y="4300427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42B961E-8134-FE8E-66FC-5DD3B47BA13C}"/>
              </a:ext>
            </a:extLst>
          </p:cNvPr>
          <p:cNvSpPr/>
          <p:nvPr/>
        </p:nvSpPr>
        <p:spPr>
          <a:xfrm>
            <a:off x="319678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Datatypes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3" name="Rounded Rectangle 2">
            <a:extLst>
              <a:ext uri="{FF2B5EF4-FFF2-40B4-BE49-F238E27FC236}">
                <a16:creationId xmlns:a16="http://schemas.microsoft.com/office/drawing/2014/main" id="{402652CC-C9F6-4760-F0A3-A7226E50DF05}"/>
              </a:ext>
            </a:extLst>
          </p:cNvPr>
          <p:cNvSpPr/>
          <p:nvPr/>
        </p:nvSpPr>
        <p:spPr>
          <a:xfrm>
            <a:off x="3277704" y="4300427"/>
            <a:ext cx="2072910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struct S { … }</a:t>
            </a:r>
          </a:p>
          <a:p>
            <a:r>
              <a:rPr lang="en-US" sz="2000" dirty="0" err="1">
                <a:solidFill>
                  <a:srgbClr val="003300"/>
                </a:solidFill>
              </a:rPr>
              <a:t>enum</a:t>
            </a:r>
            <a:r>
              <a:rPr lang="en-US" sz="2000" dirty="0">
                <a:solidFill>
                  <a:srgbClr val="003300"/>
                </a:solidFill>
              </a:rPr>
              <a:t> E { … }</a:t>
            </a:r>
          </a:p>
          <a:p>
            <a:r>
              <a:rPr lang="en-US" sz="2000" dirty="0">
                <a:solidFill>
                  <a:srgbClr val="003300"/>
                </a:solidFill>
              </a:rPr>
              <a:t>S(e,…,e) | </a:t>
            </a:r>
            <a:r>
              <a:rPr lang="en-US" sz="2000" dirty="0" err="1">
                <a:solidFill>
                  <a:srgbClr val="003300"/>
                </a:solidFill>
              </a:rPr>
              <a:t>e.f</a:t>
            </a:r>
            <a:r>
              <a:rPr lang="en-US" sz="2000" dirty="0">
                <a:solidFill>
                  <a:srgbClr val="003300"/>
                </a:solidFill>
              </a:rPr>
              <a:t> | 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07AB1B-C412-28D3-DC56-4A2EE76A836B}"/>
              </a:ext>
            </a:extLst>
          </p:cNvPr>
          <p:cNvSpPr/>
          <p:nvPr/>
        </p:nvSpPr>
        <p:spPr>
          <a:xfrm>
            <a:off x="778613" y="5522326"/>
            <a:ext cx="4667757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995B4D0C-AA2B-093F-EC5D-1D228A94FEA4}"/>
              </a:ext>
            </a:extLst>
          </p:cNvPr>
          <p:cNvSpPr/>
          <p:nvPr/>
        </p:nvSpPr>
        <p:spPr>
          <a:xfrm>
            <a:off x="2339027" y="5643705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0F91E4-7DE8-81CB-A0AD-AEA0404D21CA}"/>
              </a:ext>
            </a:extLst>
          </p:cNvPr>
          <p:cNvSpPr/>
          <p:nvPr/>
        </p:nvSpPr>
        <p:spPr>
          <a:xfrm>
            <a:off x="6159816" y="1690689"/>
            <a:ext cx="5462124" cy="2687905"/>
          </a:xfrm>
          <a:prstGeom prst="roundRect">
            <a:avLst>
              <a:gd name="adj" fmla="val 8065"/>
            </a:avLst>
          </a:prstGeom>
          <a:solidFill>
            <a:schemeClr val="accent5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Additional Components (via “assert by”)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ECCC276-0DF7-9484-BC63-EBC793D1978A}"/>
              </a:ext>
            </a:extLst>
          </p:cNvPr>
          <p:cNvSpPr/>
          <p:nvPr/>
        </p:nvSpPr>
        <p:spPr>
          <a:xfrm>
            <a:off x="655001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Bit vector </a:t>
            </a:r>
            <a:r>
              <a:rPr lang="en-US" sz="2400" dirty="0" err="1"/>
              <a:t>arith</a:t>
            </a:r>
            <a:endParaRPr lang="en-US" sz="2400" dirty="0"/>
          </a:p>
        </p:txBody>
      </p:sp>
      <p:sp>
        <p:nvSpPr>
          <p:cNvPr id="20" name="Rounded Rectangle 2">
            <a:extLst>
              <a:ext uri="{FF2B5EF4-FFF2-40B4-BE49-F238E27FC236}">
                <a16:creationId xmlns:a16="http://schemas.microsoft.com/office/drawing/2014/main" id="{900E69D6-1175-C5AA-95AA-1B686FC718C4}"/>
              </a:ext>
            </a:extLst>
          </p:cNvPr>
          <p:cNvSpPr/>
          <p:nvPr/>
        </p:nvSpPr>
        <p:spPr>
          <a:xfrm>
            <a:off x="6630932" y="2871635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&amp; e| e &lt;&lt; e | ...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6ADB134-DAF3-AC19-6DAD-DE256BCD3FFE}"/>
              </a:ext>
            </a:extLst>
          </p:cNvPr>
          <p:cNvSpPr/>
          <p:nvPr/>
        </p:nvSpPr>
        <p:spPr>
          <a:xfrm>
            <a:off x="896818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Nonlin</a:t>
            </a:r>
            <a:r>
              <a:rPr lang="en-US" sz="2400" dirty="0"/>
              <a:t>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28" name="Rounded Rectangle 3">
            <a:extLst>
              <a:ext uri="{FF2B5EF4-FFF2-40B4-BE49-F238E27FC236}">
                <a16:creationId xmlns:a16="http://schemas.microsoft.com/office/drawing/2014/main" id="{ADD086C8-785E-BC61-C622-04987D3247A7}"/>
              </a:ext>
            </a:extLst>
          </p:cNvPr>
          <p:cNvSpPr/>
          <p:nvPr/>
        </p:nvSpPr>
        <p:spPr>
          <a:xfrm>
            <a:off x="9146880" y="2969570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*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/ e | e % 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BC537F-BC8A-B4F8-36A9-5D4CFC7BC816}"/>
              </a:ext>
            </a:extLst>
          </p:cNvPr>
          <p:cNvSpPr txBox="1"/>
          <p:nvPr/>
        </p:nvSpPr>
        <p:spPr>
          <a:xfrm>
            <a:off x="6159816" y="4766542"/>
            <a:ext cx="570540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test_by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u32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y: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u32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requires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x &gt; 1 &amp;&amp; y &gt; 0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* y &gt; y)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nonlinear_arith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requires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&gt; 1 &amp;&amp; y &gt; 0);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7B0191-04C4-0EC5-8DBF-78517177A1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316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Decidable and undecidable theories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149069" y="1371600"/>
            <a:ext cx="9710443" cy="205740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3300"/>
                </a:solidFill>
              </a:rPr>
              <a:t>DECIDABLE THEORIES</a:t>
            </a:r>
          </a:p>
          <a:p>
            <a:r>
              <a:rPr lang="en-US" sz="2000" b="1" dirty="0" err="1">
                <a:solidFill>
                  <a:srgbClr val="003300"/>
                </a:solidFill>
              </a:rPr>
              <a:t>boolean</a:t>
            </a:r>
            <a:r>
              <a:rPr lang="en-US" sz="2000" b="1" dirty="0">
                <a:solidFill>
                  <a:srgbClr val="003300"/>
                </a:solidFill>
              </a:rPr>
              <a:t> expressions</a:t>
            </a:r>
            <a:r>
              <a:rPr lang="en-US" sz="2000" dirty="0">
                <a:solidFill>
                  <a:srgbClr val="003300"/>
                </a:solidFill>
              </a:rPr>
              <a:t>                e ::= true | false | !e | e &amp;&amp; e | e ==&gt; e | ...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linear integer arithmetic </a:t>
            </a:r>
            <a:r>
              <a:rPr lang="en-US" sz="2000" dirty="0">
                <a:solidFill>
                  <a:srgbClr val="003300"/>
                </a:solidFill>
              </a:rPr>
              <a:t>        e ::= ... | -2 | -1 | 0 | 1 | 2 | e + e | e – e | e &lt;= e | ...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bit vector arithmetic</a:t>
            </a:r>
            <a:r>
              <a:rPr lang="en-US" sz="2000" dirty="0">
                <a:solidFill>
                  <a:srgbClr val="003300"/>
                </a:solidFill>
              </a:rPr>
              <a:t>                e ::= ... | e &amp; e | e &lt;&lt; e | ...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uninterpreted functions</a:t>
            </a:r>
            <a:r>
              <a:rPr lang="en-US" sz="2000" dirty="0">
                <a:solidFill>
                  <a:srgbClr val="003300"/>
                </a:solidFill>
              </a:rPr>
              <a:t>          e ::= ... | f(e,…,e)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datatypes</a:t>
            </a:r>
            <a:r>
              <a:rPr lang="en-US" sz="2000" dirty="0">
                <a:solidFill>
                  <a:srgbClr val="003300"/>
                </a:solidFill>
              </a:rPr>
              <a:t>                                    e ::= … | S(e, …, e) | </a:t>
            </a:r>
            <a:r>
              <a:rPr lang="en-US" sz="2000" dirty="0" err="1">
                <a:solidFill>
                  <a:srgbClr val="003300"/>
                </a:solidFill>
              </a:rPr>
              <a:t>S.f</a:t>
            </a:r>
            <a:r>
              <a:rPr lang="en-US" sz="2000" dirty="0">
                <a:solidFill>
                  <a:srgbClr val="003300"/>
                </a:solidFill>
              </a:rPr>
              <a:t> | match e { … }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149069" y="3581399"/>
            <a:ext cx="9710443" cy="116862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3300"/>
                </a:solidFill>
              </a:rPr>
              <a:t>UNDECIDABLE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nonlinear integer arithmetic</a:t>
            </a:r>
            <a:r>
              <a:rPr lang="en-US" sz="2000" dirty="0">
                <a:solidFill>
                  <a:srgbClr val="003300"/>
                </a:solidFill>
              </a:rPr>
              <a:t>   e ::= … | e * e | e / e | e % e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quantifiers</a:t>
            </a:r>
            <a:r>
              <a:rPr lang="en-US" sz="2000" dirty="0">
                <a:solidFill>
                  <a:srgbClr val="003300"/>
                </a:solidFill>
              </a:rPr>
              <a:t>                                   e ::= ... | (</a:t>
            </a:r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e) | (</a:t>
            </a:r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924134" y="5232851"/>
            <a:ext cx="77380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What algorithms solve the decidable theories?</a:t>
            </a:r>
          </a:p>
          <a:p>
            <a:r>
              <a:rPr lang="en-US" sz="2400" dirty="0"/>
              <a:t>What heuristics can help with the undecidable components?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20D933D4-A31D-5596-A913-D9D12AB5F59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792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149B6EC-098C-6D0D-2EAD-0D18B39101BD}"/>
              </a:ext>
            </a:extLst>
          </p:cNvPr>
          <p:cNvSpPr/>
          <p:nvPr/>
        </p:nvSpPr>
        <p:spPr>
          <a:xfrm>
            <a:off x="388418" y="1335186"/>
            <a:ext cx="5462124" cy="5300283"/>
          </a:xfrm>
          <a:prstGeom prst="roundRect">
            <a:avLst>
              <a:gd name="adj" fmla="val 8065"/>
            </a:avLst>
          </a:prstGeom>
          <a:solidFill>
            <a:schemeClr val="accent4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Core Components (always enabled)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52A4B4-64E0-5465-A0CE-26B987F26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SMT components used by Verus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E2E0F4D-7497-B348-756B-A9316E5A3C90}"/>
              </a:ext>
            </a:extLst>
          </p:cNvPr>
          <p:cNvSpPr/>
          <p:nvPr/>
        </p:nvSpPr>
        <p:spPr>
          <a:xfrm>
            <a:off x="77861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SAT solver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7" name="Rounded Rectangle 2">
            <a:extLst>
              <a:ext uri="{FF2B5EF4-FFF2-40B4-BE49-F238E27FC236}">
                <a16:creationId xmlns:a16="http://schemas.microsoft.com/office/drawing/2014/main" id="{55089B3F-6897-C20B-5B36-9A2F8EEAE838}"/>
              </a:ext>
            </a:extLst>
          </p:cNvPr>
          <p:cNvSpPr/>
          <p:nvPr/>
        </p:nvSpPr>
        <p:spPr>
          <a:xfrm>
            <a:off x="859534" y="2516132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true | false | !e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&amp;&amp; e | ...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9052E0E-CEB2-DB8D-38E8-85B520FB8D93}"/>
              </a:ext>
            </a:extLst>
          </p:cNvPr>
          <p:cNvSpPr/>
          <p:nvPr/>
        </p:nvSpPr>
        <p:spPr>
          <a:xfrm>
            <a:off x="319678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Linear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9" name="Rounded Rectangle 2">
            <a:extLst>
              <a:ext uri="{FF2B5EF4-FFF2-40B4-BE49-F238E27FC236}">
                <a16:creationId xmlns:a16="http://schemas.microsoft.com/office/drawing/2014/main" id="{54F7D4A6-680C-E27C-87B2-0CB8C2E392A1}"/>
              </a:ext>
            </a:extLst>
          </p:cNvPr>
          <p:cNvSpPr/>
          <p:nvPr/>
        </p:nvSpPr>
        <p:spPr>
          <a:xfrm>
            <a:off x="3277704" y="2516131"/>
            <a:ext cx="2072910" cy="999367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-2 | -1 | 0 | 1 | 2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+ e | e –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&lt;= e | ...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435AEC-CA4C-36EA-B494-449329FDD91B}"/>
              </a:ext>
            </a:extLst>
          </p:cNvPr>
          <p:cNvSpPr/>
          <p:nvPr/>
        </p:nvSpPr>
        <p:spPr>
          <a:xfrm>
            <a:off x="77861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1" name="Rounded Rectangle 2">
            <a:extLst>
              <a:ext uri="{FF2B5EF4-FFF2-40B4-BE49-F238E27FC236}">
                <a16:creationId xmlns:a16="http://schemas.microsoft.com/office/drawing/2014/main" id="{C852994E-91D8-0BDA-7D18-132C85FD5DDE}"/>
              </a:ext>
            </a:extLst>
          </p:cNvPr>
          <p:cNvSpPr/>
          <p:nvPr/>
        </p:nvSpPr>
        <p:spPr>
          <a:xfrm>
            <a:off x="859534" y="4300427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BAE1962-BCD9-70CF-9655-C2B94C0E453C}"/>
              </a:ext>
            </a:extLst>
          </p:cNvPr>
          <p:cNvSpPr/>
          <p:nvPr/>
        </p:nvSpPr>
        <p:spPr>
          <a:xfrm>
            <a:off x="319678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Datatypes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3" name="Rounded Rectangle 2">
            <a:extLst>
              <a:ext uri="{FF2B5EF4-FFF2-40B4-BE49-F238E27FC236}">
                <a16:creationId xmlns:a16="http://schemas.microsoft.com/office/drawing/2014/main" id="{632DC1AA-3499-30BF-683B-25917A0A15CF}"/>
              </a:ext>
            </a:extLst>
          </p:cNvPr>
          <p:cNvSpPr/>
          <p:nvPr/>
        </p:nvSpPr>
        <p:spPr>
          <a:xfrm>
            <a:off x="3277704" y="4300427"/>
            <a:ext cx="2072910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struct S { … }</a:t>
            </a:r>
          </a:p>
          <a:p>
            <a:r>
              <a:rPr lang="en-US" sz="2000" dirty="0" err="1">
                <a:solidFill>
                  <a:srgbClr val="003300"/>
                </a:solidFill>
              </a:rPr>
              <a:t>enum</a:t>
            </a:r>
            <a:r>
              <a:rPr lang="en-US" sz="2000" dirty="0">
                <a:solidFill>
                  <a:srgbClr val="003300"/>
                </a:solidFill>
              </a:rPr>
              <a:t> E { … }</a:t>
            </a:r>
          </a:p>
          <a:p>
            <a:r>
              <a:rPr lang="en-US" sz="2000" dirty="0">
                <a:solidFill>
                  <a:srgbClr val="003300"/>
                </a:solidFill>
              </a:rPr>
              <a:t>S(e,…,e) | </a:t>
            </a:r>
            <a:r>
              <a:rPr lang="en-US" sz="2000" dirty="0" err="1">
                <a:solidFill>
                  <a:srgbClr val="003300"/>
                </a:solidFill>
              </a:rPr>
              <a:t>e.f</a:t>
            </a:r>
            <a:r>
              <a:rPr lang="en-US" sz="2000" dirty="0">
                <a:solidFill>
                  <a:srgbClr val="003300"/>
                </a:solidFill>
              </a:rPr>
              <a:t> | 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20F0EB-82D2-ED86-8210-E3655D519AED}"/>
              </a:ext>
            </a:extLst>
          </p:cNvPr>
          <p:cNvSpPr/>
          <p:nvPr/>
        </p:nvSpPr>
        <p:spPr>
          <a:xfrm>
            <a:off x="778613" y="5522326"/>
            <a:ext cx="4667757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775EF67F-312F-5189-49E5-F679A476DAE7}"/>
              </a:ext>
            </a:extLst>
          </p:cNvPr>
          <p:cNvSpPr/>
          <p:nvPr/>
        </p:nvSpPr>
        <p:spPr>
          <a:xfrm>
            <a:off x="2339027" y="5643705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11F0F5A-6E42-4897-1010-EB3F3FA09DEB}"/>
              </a:ext>
            </a:extLst>
          </p:cNvPr>
          <p:cNvSpPr/>
          <p:nvPr/>
        </p:nvSpPr>
        <p:spPr>
          <a:xfrm>
            <a:off x="6159816" y="1690689"/>
            <a:ext cx="5462124" cy="2687905"/>
          </a:xfrm>
          <a:prstGeom prst="roundRect">
            <a:avLst>
              <a:gd name="adj" fmla="val 8065"/>
            </a:avLst>
          </a:prstGeom>
          <a:solidFill>
            <a:schemeClr val="accent5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Additional Components (via “assert by”)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65D428F-14DD-3536-0770-E56C97A6FAA4}"/>
              </a:ext>
            </a:extLst>
          </p:cNvPr>
          <p:cNvSpPr/>
          <p:nvPr/>
        </p:nvSpPr>
        <p:spPr>
          <a:xfrm>
            <a:off x="655001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Bit vector </a:t>
            </a:r>
            <a:r>
              <a:rPr lang="en-US" sz="2400" dirty="0" err="1"/>
              <a:t>arith</a:t>
            </a:r>
            <a:endParaRPr lang="en-US" sz="2400" dirty="0"/>
          </a:p>
        </p:txBody>
      </p:sp>
      <p:sp>
        <p:nvSpPr>
          <p:cNvPr id="20" name="Rounded Rectangle 2">
            <a:extLst>
              <a:ext uri="{FF2B5EF4-FFF2-40B4-BE49-F238E27FC236}">
                <a16:creationId xmlns:a16="http://schemas.microsoft.com/office/drawing/2014/main" id="{36D22469-AA24-3585-1AFC-C62845A1FA51}"/>
              </a:ext>
            </a:extLst>
          </p:cNvPr>
          <p:cNvSpPr/>
          <p:nvPr/>
        </p:nvSpPr>
        <p:spPr>
          <a:xfrm>
            <a:off x="6630932" y="2871635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&amp; e| e &lt;&lt; e | ...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06A5EBC-27AD-A3F4-40F4-C76B1F0DAD85}"/>
              </a:ext>
            </a:extLst>
          </p:cNvPr>
          <p:cNvSpPr/>
          <p:nvPr/>
        </p:nvSpPr>
        <p:spPr>
          <a:xfrm>
            <a:off x="896818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Nonlin</a:t>
            </a:r>
            <a:r>
              <a:rPr lang="en-US" sz="2400" dirty="0"/>
              <a:t>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28" name="Rounded Rectangle 3">
            <a:extLst>
              <a:ext uri="{FF2B5EF4-FFF2-40B4-BE49-F238E27FC236}">
                <a16:creationId xmlns:a16="http://schemas.microsoft.com/office/drawing/2014/main" id="{6D89D606-802B-0D30-6C1C-78FD53352FFD}"/>
              </a:ext>
            </a:extLst>
          </p:cNvPr>
          <p:cNvSpPr/>
          <p:nvPr/>
        </p:nvSpPr>
        <p:spPr>
          <a:xfrm>
            <a:off x="9146880" y="2969570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*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/ e | e % 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3A0CF4-345A-1A6A-0994-D4AAF4CD8F3B}"/>
              </a:ext>
            </a:extLst>
          </p:cNvPr>
          <p:cNvSpPr txBox="1"/>
          <p:nvPr/>
        </p:nvSpPr>
        <p:spPr>
          <a:xfrm>
            <a:off x="6028566" y="5915278"/>
            <a:ext cx="34548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undecidable, but really important</a:t>
            </a:r>
          </a:p>
          <a:p>
            <a:r>
              <a:rPr lang="en-US" dirty="0"/>
              <a:t>- programmable by triggers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4B092D0-DE20-F69E-F679-43F813139132}"/>
              </a:ext>
            </a:extLst>
          </p:cNvPr>
          <p:cNvCxnSpPr>
            <a:stCxn id="29" idx="1"/>
          </p:cNvCxnSpPr>
          <p:nvPr/>
        </p:nvCxnSpPr>
        <p:spPr>
          <a:xfrm flipH="1" flipV="1">
            <a:off x="4216380" y="6052842"/>
            <a:ext cx="1812186" cy="18560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1389B55-2D85-D8CA-A072-BBA1BB7AA86C}"/>
              </a:ext>
            </a:extLst>
          </p:cNvPr>
          <p:cNvCxnSpPr>
            <a:cxnSpLocks/>
            <a:endCxn id="20" idx="2"/>
          </p:cNvCxnSpPr>
          <p:nvPr/>
        </p:nvCxnSpPr>
        <p:spPr>
          <a:xfrm flipV="1">
            <a:off x="7040071" y="3806265"/>
            <a:ext cx="565952" cy="81049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4934D0B-DE4A-BACE-FD65-C2EED1473F47}"/>
              </a:ext>
            </a:extLst>
          </p:cNvPr>
          <p:cNvSpPr txBox="1"/>
          <p:nvPr/>
        </p:nvSpPr>
        <p:spPr>
          <a:xfrm>
            <a:off x="6019125" y="4556229"/>
            <a:ext cx="2679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decidable, but can be slow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A88D428-B074-2D47-B6CB-70F6BDFADED7}"/>
              </a:ext>
            </a:extLst>
          </p:cNvPr>
          <p:cNvCxnSpPr>
            <a:cxnSpLocks/>
            <a:endCxn id="28" idx="2"/>
          </p:cNvCxnSpPr>
          <p:nvPr/>
        </p:nvCxnSpPr>
        <p:spPr>
          <a:xfrm flipH="1" flipV="1">
            <a:off x="10085557" y="3770681"/>
            <a:ext cx="355298" cy="115488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A21C9A0-10C2-BB00-D7A1-74FE9C3FD417}"/>
              </a:ext>
            </a:extLst>
          </p:cNvPr>
          <p:cNvSpPr txBox="1"/>
          <p:nvPr/>
        </p:nvSpPr>
        <p:spPr>
          <a:xfrm>
            <a:off x="9591473" y="4964775"/>
            <a:ext cx="20470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undecidable,</a:t>
            </a:r>
          </a:p>
          <a:p>
            <a:r>
              <a:rPr lang="en-US" dirty="0"/>
              <a:t>often unpredictable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34EE97C-EAA8-457B-99B7-C16C2B6A73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998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5" grpId="0"/>
      <p:bldP spid="3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2A4B4-64E0-5465-A0CE-26B987F26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Congruence for uninterpreted functions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EABF30-79D5-8686-80EF-2FCC8062AC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EE8C6A-A679-C1C0-CE04-C66A2B7F4D3F}"/>
              </a:ext>
            </a:extLst>
          </p:cNvPr>
          <p:cNvSpPr txBox="1"/>
          <p:nvPr/>
        </p:nvSpPr>
        <p:spPr>
          <a:xfrm>
            <a:off x="5726595" y="2776933"/>
            <a:ext cx="4309193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Congruence principle:</a:t>
            </a:r>
          </a:p>
          <a:p>
            <a:r>
              <a:rPr lang="en-US" sz="2400" dirty="0"/>
              <a:t>equal inputs imply equal output</a:t>
            </a:r>
          </a:p>
          <a:p>
            <a:endParaRPr lang="en-US" sz="2400" dirty="0"/>
          </a:p>
          <a:p>
            <a:r>
              <a:rPr lang="en-US" sz="2400" dirty="0"/>
              <a:t>    </a:t>
            </a:r>
            <a:r>
              <a:rPr lang="en-US" sz="2400" dirty="0">
                <a:solidFill>
                  <a:srgbClr val="0070C0"/>
                </a:solidFill>
              </a:rPr>
              <a:t>e1</a:t>
            </a:r>
            <a:r>
              <a:rPr lang="en-US" sz="2400" dirty="0"/>
              <a:t> == </a:t>
            </a:r>
            <a:r>
              <a:rPr lang="en-US" sz="2400" dirty="0">
                <a:solidFill>
                  <a:srgbClr val="7030A0"/>
                </a:solidFill>
              </a:rPr>
              <a:t>e1’</a:t>
            </a:r>
          </a:p>
          <a:p>
            <a:r>
              <a:rPr lang="en-US" sz="2400" dirty="0"/>
              <a:t>    </a:t>
            </a:r>
            <a:r>
              <a:rPr lang="en-US" sz="2400" dirty="0">
                <a:solidFill>
                  <a:srgbClr val="0070C0"/>
                </a:solidFill>
              </a:rPr>
              <a:t>e2</a:t>
            </a:r>
            <a:r>
              <a:rPr lang="en-US" sz="2400" dirty="0"/>
              <a:t> == </a:t>
            </a:r>
            <a:r>
              <a:rPr lang="en-US" sz="2400" dirty="0">
                <a:solidFill>
                  <a:srgbClr val="7030A0"/>
                </a:solidFill>
              </a:rPr>
              <a:t>e2’</a:t>
            </a:r>
          </a:p>
          <a:p>
            <a:r>
              <a:rPr lang="en-US" sz="2400" dirty="0"/>
              <a:t>    …</a:t>
            </a:r>
          </a:p>
          <a:p>
            <a:r>
              <a:rPr lang="en-US" sz="2400" dirty="0"/>
              <a:t>    </a:t>
            </a:r>
            <a:r>
              <a:rPr lang="en-US" sz="2400" dirty="0" err="1">
                <a:solidFill>
                  <a:srgbClr val="0070C0"/>
                </a:solidFill>
              </a:rPr>
              <a:t>en</a:t>
            </a:r>
            <a:r>
              <a:rPr lang="en-US" sz="2400" dirty="0"/>
              <a:t> == </a:t>
            </a:r>
            <a:r>
              <a:rPr lang="en-US" sz="2400" dirty="0" err="1">
                <a:solidFill>
                  <a:srgbClr val="7030A0"/>
                </a:solidFill>
              </a:rPr>
              <a:t>en</a:t>
            </a:r>
            <a:r>
              <a:rPr lang="en-US" sz="2400" dirty="0">
                <a:solidFill>
                  <a:srgbClr val="7030A0"/>
                </a:solidFill>
              </a:rPr>
              <a:t>’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7022F99-81AD-0F72-5C4A-3245FCF4C972}"/>
              </a:ext>
            </a:extLst>
          </p:cNvPr>
          <p:cNvSpPr/>
          <p:nvPr/>
        </p:nvSpPr>
        <p:spPr>
          <a:xfrm>
            <a:off x="77861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4" name="Rounded Rectangle 2">
            <a:extLst>
              <a:ext uri="{FF2B5EF4-FFF2-40B4-BE49-F238E27FC236}">
                <a16:creationId xmlns:a16="http://schemas.microsoft.com/office/drawing/2014/main" id="{B861304D-50DD-7024-5174-61D859E99548}"/>
              </a:ext>
            </a:extLst>
          </p:cNvPr>
          <p:cNvSpPr/>
          <p:nvPr/>
        </p:nvSpPr>
        <p:spPr>
          <a:xfrm>
            <a:off x="859534" y="4300427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FDEE9C-9B44-12C7-89E9-623AA1FDA957}"/>
              </a:ext>
            </a:extLst>
          </p:cNvPr>
          <p:cNvSpPr txBox="1"/>
          <p:nvPr/>
        </p:nvSpPr>
        <p:spPr>
          <a:xfrm>
            <a:off x="7780491" y="4438550"/>
            <a:ext cx="38995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==&gt;  f(</a:t>
            </a:r>
            <a:r>
              <a:rPr lang="en-US" sz="2400" dirty="0">
                <a:solidFill>
                  <a:srgbClr val="0070C0"/>
                </a:solidFill>
              </a:rPr>
              <a:t>e1</a:t>
            </a:r>
            <a:r>
              <a:rPr lang="en-US" sz="2400" dirty="0"/>
              <a:t>,…,</a:t>
            </a:r>
            <a:r>
              <a:rPr lang="en-US" sz="2400" dirty="0" err="1">
                <a:solidFill>
                  <a:srgbClr val="0070C0"/>
                </a:solidFill>
              </a:rPr>
              <a:t>en</a:t>
            </a:r>
            <a:r>
              <a:rPr lang="en-US" sz="2400" dirty="0"/>
              <a:t>) == f(</a:t>
            </a:r>
            <a:r>
              <a:rPr lang="en-US" sz="2400" dirty="0">
                <a:solidFill>
                  <a:srgbClr val="7030A0"/>
                </a:solidFill>
              </a:rPr>
              <a:t>e1’</a:t>
            </a:r>
            <a:r>
              <a:rPr lang="en-US" sz="2400" dirty="0"/>
              <a:t>,…,</a:t>
            </a:r>
            <a:r>
              <a:rPr lang="en-US" sz="2400" dirty="0" err="1">
                <a:solidFill>
                  <a:srgbClr val="7030A0"/>
                </a:solidFill>
              </a:rPr>
              <a:t>en</a:t>
            </a:r>
            <a:r>
              <a:rPr lang="en-US" sz="2400" dirty="0">
                <a:solidFill>
                  <a:srgbClr val="7030A0"/>
                </a:solidFill>
              </a:rPr>
              <a:t>’</a:t>
            </a:r>
            <a:r>
              <a:rPr lang="en-US" sz="2400" dirty="0"/>
              <a:t>)</a:t>
            </a:r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4BC77C32-A738-6ED6-7C38-6512A2E0B49D}"/>
              </a:ext>
            </a:extLst>
          </p:cNvPr>
          <p:cNvSpPr/>
          <p:nvPr/>
        </p:nvSpPr>
        <p:spPr>
          <a:xfrm>
            <a:off x="7448718" y="3884177"/>
            <a:ext cx="331773" cy="1570412"/>
          </a:xfrm>
          <a:prstGeom prst="rightBrac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31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Example algorithm: linear arithmetic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00201" y="2590800"/>
            <a:ext cx="6908494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 (4*x + 2*y - 2*z &lt;= 0) &amp;&amp; (3*x + 2*y - z &lt;= 0)</a:t>
            </a:r>
          </a:p>
          <a:p>
            <a:r>
              <a:rPr lang="en-US" sz="2400" dirty="0"/>
              <a:t>          &amp;&amp; (-4*x - 3*y + z &lt;= 0) &amp;&amp; (-5*x - 4*y + z &lt;= 0)</a:t>
            </a:r>
          </a:p>
          <a:p>
            <a:r>
              <a:rPr lang="en-US" sz="2400" dirty="0"/>
              <a:t>Sample algorithm: “Fourier-</a:t>
            </a:r>
            <a:r>
              <a:rPr lang="en-US" sz="2400" dirty="0" err="1"/>
              <a:t>Motzkin</a:t>
            </a:r>
            <a:r>
              <a:rPr lang="en-US" sz="2400" dirty="0"/>
              <a:t> elimination”</a:t>
            </a:r>
          </a:p>
          <a:p>
            <a:r>
              <a:rPr lang="en-US" sz="2400" dirty="0"/>
              <a:t>Eliminate one variable at a time:</a:t>
            </a:r>
          </a:p>
          <a:p>
            <a:r>
              <a:rPr lang="en-US" sz="2400" dirty="0"/>
              <a:t>       2*x + y &lt;= z</a:t>
            </a:r>
          </a:p>
          <a:p>
            <a:r>
              <a:rPr lang="en-US" sz="2400" dirty="0"/>
              <a:t>   3*x + 2*y &lt;= z</a:t>
            </a:r>
          </a:p>
          <a:p>
            <a:r>
              <a:rPr lang="en-US" sz="2400" dirty="0"/>
              <a:t>                           z &lt;= 4*x + 3*y</a:t>
            </a:r>
          </a:p>
          <a:p>
            <a:r>
              <a:rPr lang="en-US" sz="2400" dirty="0"/>
              <a:t>                           z &lt;= 5*x + 4*y</a:t>
            </a:r>
          </a:p>
          <a:p>
            <a:r>
              <a:rPr lang="en-US" sz="2400" dirty="0"/>
              <a:t>Sufficient for real numbers, rational numbers.</a:t>
            </a:r>
          </a:p>
          <a:p>
            <a:r>
              <a:rPr lang="en-US" sz="2400" dirty="0"/>
              <a:t>Integers require additional work.</a:t>
            </a:r>
          </a:p>
        </p:txBody>
      </p:sp>
      <p:sp>
        <p:nvSpPr>
          <p:cNvPr id="5" name="Right Brace 4"/>
          <p:cNvSpPr/>
          <p:nvPr/>
        </p:nvSpPr>
        <p:spPr>
          <a:xfrm>
            <a:off x="5257800" y="4114800"/>
            <a:ext cx="457200" cy="13716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5638800" y="4572000"/>
            <a:ext cx="3810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084377" y="4015770"/>
            <a:ext cx="299633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2*x + y &lt;= 4*x + 3*y</a:t>
            </a:r>
          </a:p>
          <a:p>
            <a:r>
              <a:rPr lang="en-US" sz="2400"/>
              <a:t>2*x + y &lt;= 5*x + 4*y</a:t>
            </a:r>
          </a:p>
          <a:p>
            <a:r>
              <a:rPr lang="en-US" sz="2400"/>
              <a:t>3*x + 2*y &lt;= 4*x + 3*y</a:t>
            </a:r>
          </a:p>
          <a:p>
            <a:r>
              <a:rPr lang="en-US" sz="2400"/>
              <a:t>3*x + 2*y &lt;= 5*x + 4*y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24979DB-1D88-0294-7DD9-180206A24A78}"/>
              </a:ext>
            </a:extLst>
          </p:cNvPr>
          <p:cNvSpPr/>
          <p:nvPr/>
        </p:nvSpPr>
        <p:spPr>
          <a:xfrm>
            <a:off x="8043912" y="675194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Linear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9" name="Rounded Rectangle 2">
            <a:extLst>
              <a:ext uri="{FF2B5EF4-FFF2-40B4-BE49-F238E27FC236}">
                <a16:creationId xmlns:a16="http://schemas.microsoft.com/office/drawing/2014/main" id="{C548A385-9301-86B0-1A63-DD315A8ABC68}"/>
              </a:ext>
            </a:extLst>
          </p:cNvPr>
          <p:cNvSpPr/>
          <p:nvPr/>
        </p:nvSpPr>
        <p:spPr>
          <a:xfrm>
            <a:off x="8124833" y="1269958"/>
            <a:ext cx="2072910" cy="999367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-2 | -1 | 0 | 1 | 2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+ e | e –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&lt;= e | ...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6F9F95-5A60-020A-15DC-FC40B94D9AD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506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653DC-534B-DB84-3226-E9139E8FB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err="1"/>
              <a:t>uninterp</a:t>
            </a:r>
            <a:r>
              <a:rPr lang="en-US" dirty="0"/>
              <a:t> </a:t>
            </a:r>
            <a:r>
              <a:rPr lang="en-US" dirty="0" err="1"/>
              <a:t>funcs</a:t>
            </a:r>
            <a:r>
              <a:rPr lang="en-US" dirty="0"/>
              <a:t> + arithmetic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303BEF-3DE4-D45C-8B96-19C8CC77E9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165E90-E087-0D77-F05F-EC9F922260CA}"/>
              </a:ext>
            </a:extLst>
          </p:cNvPr>
          <p:cNvSpPr txBox="1"/>
          <p:nvPr/>
        </p:nvSpPr>
        <p:spPr>
          <a:xfrm>
            <a:off x="485522" y="1982549"/>
            <a:ext cx="610936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#[verifier::external_body]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impl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empty()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 {</a:t>
            </a: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assert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s.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+ y)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s.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(y + x));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7AE0D5-A535-2E5B-A7C1-D769D9263F78}"/>
              </a:ext>
            </a:extLst>
          </p:cNvPr>
          <p:cNvSpPr/>
          <p:nvPr/>
        </p:nvSpPr>
        <p:spPr>
          <a:xfrm>
            <a:off x="5462553" y="4955881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Linear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6" name="Rounded Rectangle 2">
            <a:extLst>
              <a:ext uri="{FF2B5EF4-FFF2-40B4-BE49-F238E27FC236}">
                <a16:creationId xmlns:a16="http://schemas.microsoft.com/office/drawing/2014/main" id="{68D723C1-48CC-6A86-3717-76739E75D838}"/>
              </a:ext>
            </a:extLst>
          </p:cNvPr>
          <p:cNvSpPr/>
          <p:nvPr/>
        </p:nvSpPr>
        <p:spPr>
          <a:xfrm>
            <a:off x="5543474" y="5550645"/>
            <a:ext cx="2072910" cy="999367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-2 | -1 | 0 | 1 | 2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+ e | e –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&lt;= e | ...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1B91B6-4968-DB85-B2CA-1FFFEA74FB01}"/>
              </a:ext>
            </a:extLst>
          </p:cNvPr>
          <p:cNvSpPr/>
          <p:nvPr/>
        </p:nvSpPr>
        <p:spPr>
          <a:xfrm>
            <a:off x="8610600" y="3084531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8" name="Rounded Rectangle 2">
            <a:extLst>
              <a:ext uri="{FF2B5EF4-FFF2-40B4-BE49-F238E27FC236}">
                <a16:creationId xmlns:a16="http://schemas.microsoft.com/office/drawing/2014/main" id="{2EA7B14D-66D6-7B7C-7870-1CD0ED20E552}"/>
              </a:ext>
            </a:extLst>
          </p:cNvPr>
          <p:cNvSpPr/>
          <p:nvPr/>
        </p:nvSpPr>
        <p:spPr>
          <a:xfrm>
            <a:off x="8691521" y="3667158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B9EE6B-2795-E643-8FB3-8D4ABD0BD837}"/>
              </a:ext>
            </a:extLst>
          </p:cNvPr>
          <p:cNvCxnSpPr/>
          <p:nvPr/>
        </p:nvCxnSpPr>
        <p:spPr>
          <a:xfrm>
            <a:off x="3811349" y="5211271"/>
            <a:ext cx="1651204" cy="20230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BE799B1-AE18-3E0E-A227-2358C69770E0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680406" y="5610994"/>
            <a:ext cx="1782147" cy="19455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39B9A5-E443-6EDE-5059-770D94E59411}"/>
              </a:ext>
            </a:extLst>
          </p:cNvPr>
          <p:cNvCxnSpPr>
            <a:cxnSpLocks/>
          </p:cNvCxnSpPr>
          <p:nvPr/>
        </p:nvCxnSpPr>
        <p:spPr>
          <a:xfrm>
            <a:off x="7697305" y="5805545"/>
            <a:ext cx="960132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026A46F-0F13-60B1-1ED7-616B734DD7C5}"/>
              </a:ext>
            </a:extLst>
          </p:cNvPr>
          <p:cNvSpPr txBox="1"/>
          <p:nvPr/>
        </p:nvSpPr>
        <p:spPr>
          <a:xfrm>
            <a:off x="8680769" y="5550645"/>
            <a:ext cx="17588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 + y == y + x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726E00D-3CEE-6F83-DF9A-6D2D46A3D61B}"/>
              </a:ext>
            </a:extLst>
          </p:cNvPr>
          <p:cNvCxnSpPr>
            <a:cxnSpLocks/>
            <a:stCxn id="15" idx="0"/>
            <a:endCxn id="7" idx="2"/>
          </p:cNvCxnSpPr>
          <p:nvPr/>
        </p:nvCxnSpPr>
        <p:spPr>
          <a:xfrm flipV="1">
            <a:off x="9560177" y="4783860"/>
            <a:ext cx="175217" cy="76678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8D28FBD-DF1F-83D4-C336-0107F81E1F8F}"/>
              </a:ext>
            </a:extLst>
          </p:cNvPr>
          <p:cNvCxnSpPr>
            <a:cxnSpLocks/>
          </p:cNvCxnSpPr>
          <p:nvPr/>
        </p:nvCxnSpPr>
        <p:spPr>
          <a:xfrm flipV="1">
            <a:off x="9926230" y="2317746"/>
            <a:ext cx="175217" cy="76678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1D52AF8-BB2B-7567-8B1B-4F6C1CBA4CEC}"/>
              </a:ext>
            </a:extLst>
          </p:cNvPr>
          <p:cNvSpPr txBox="1"/>
          <p:nvPr/>
        </p:nvSpPr>
        <p:spPr>
          <a:xfrm>
            <a:off x="8177371" y="1914893"/>
            <a:ext cx="3874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push(s, x + y) == push(s, y + x)</a:t>
            </a:r>
          </a:p>
        </p:txBody>
      </p:sp>
    </p:spTree>
    <p:extLst>
      <p:ext uri="{BB962C8B-B14F-4D97-AF65-F5344CB8AC3E}">
        <p14:creationId xmlns:p14="http://schemas.microsoft.com/office/powerpoint/2010/main" val="1330201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5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0DC8E-9D3B-84DD-1215-15FC7E4ED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</a:t>
            </a:r>
            <a:r>
              <a:rPr lang="en-US" dirty="0" err="1"/>
              <a:t>uninterp</a:t>
            </a:r>
            <a:r>
              <a:rPr lang="en-US" dirty="0"/>
              <a:t> </a:t>
            </a:r>
            <a:r>
              <a:rPr lang="en-US" dirty="0" err="1"/>
              <a:t>funcs</a:t>
            </a:r>
            <a:r>
              <a:rPr lang="en-US" dirty="0"/>
              <a:t> + arithmetic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419535-8A45-79E4-A637-F27716A520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8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B1C4FF-B4F3-BBFD-8E26-7A388C677118}"/>
              </a:ext>
            </a:extLst>
          </p:cNvPr>
          <p:cNvSpPr txBox="1"/>
          <p:nvPr/>
        </p:nvSpPr>
        <p:spPr>
          <a:xfrm>
            <a:off x="370112" y="1298501"/>
            <a:ext cx="7186583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impl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empty()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…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empty </a:t>
            </a:r>
            <a:r>
              <a:rPr lang="en-US" sz="1800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len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 is 0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…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axiom_my_seq_push_len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(s: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…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push adds 1 to </a:t>
            </a:r>
            <a:r>
              <a:rPr lang="en-US" sz="1800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…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 {</a:t>
            </a: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s0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s1 = s0.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+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s2 = s1.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-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(s2.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2);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// make this succeed</a:t>
            </a:r>
            <a:endParaRPr lang="en-US" i="1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686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460966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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f(x) &gt; g(y))</a:t>
            </a:r>
          </a:p>
          <a:p>
            <a:r>
              <a:rPr lang="en-US" sz="2400" dirty="0"/>
              <a:t>  ==&gt; f(g(7)) &gt; g(3)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669398-5557-C15E-B538-C57B9191C2BD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6" name="Rounded Rectangle 3">
            <a:extLst>
              <a:ext uri="{FF2B5EF4-FFF2-40B4-BE49-F238E27FC236}">
                <a16:creationId xmlns:a16="http://schemas.microsoft.com/office/drawing/2014/main" id="{5774F45A-CD74-F648-471A-8608FA7C818A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8AA286-0136-1874-5356-54A3F86A93F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248483"/>
      </p:ext>
    </p:extLst>
  </p:cSld>
  <p:clrMapOvr>
    <a:masterClrMapping/>
  </p:clrMapOvr>
</p:sld>
</file>

<file path=ppt/theme/theme1.xml><?xml version="1.0" encoding="utf-8"?>
<a:theme xmlns:a="http://schemas.openxmlformats.org/drawingml/2006/main" name="ParnoTheme">
  <a:themeElements>
    <a:clrScheme name="ParnoColors">
      <a:dk1>
        <a:srgbClr val="000000"/>
      </a:dk1>
      <a:lt1>
        <a:srgbClr val="FFFFFF"/>
      </a:lt1>
      <a:dk2>
        <a:srgbClr val="323232"/>
      </a:dk2>
      <a:lt2>
        <a:srgbClr val="E3DED1"/>
      </a:lt2>
      <a:accent1>
        <a:srgbClr val="000000"/>
      </a:accent1>
      <a:accent2>
        <a:srgbClr val="BF504D"/>
      </a:accent2>
      <a:accent3>
        <a:srgbClr val="1B587C"/>
      </a:accent3>
      <a:accent4>
        <a:srgbClr val="4E8542"/>
      </a:accent4>
      <a:accent5>
        <a:srgbClr val="604878"/>
      </a:accent5>
      <a:accent6>
        <a:srgbClr val="FF7C00"/>
      </a:accent6>
      <a:hlink>
        <a:srgbClr val="4433FF"/>
      </a:hlink>
      <a:folHlink>
        <a:srgbClr val="4433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57150"/>
      </a:spPr>
      <a:bodyPr rtlCol="0" anchor="ctr"/>
      <a:lstStyle>
        <a:defPPr algn="ctr">
          <a:defRPr/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>
        <a:ln w="76200">
          <a:tailEnd type="triangle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4" id="{E9C60EF5-7114-0249-B0FB-EF094C1EE4CB}" vid="{7823EB03-3643-4144-9C99-9FBAD3E4E186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ParnoTheme</Template>
  <TotalTime>1728</TotalTime>
  <Words>3175</Words>
  <Application>Microsoft Office PowerPoint</Application>
  <PresentationFormat>Widescreen</PresentationFormat>
  <Paragraphs>489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Calibri Light</vt:lpstr>
      <vt:lpstr>Cascadia Mono</vt:lpstr>
      <vt:lpstr>Symbol</vt:lpstr>
      <vt:lpstr>System Font Regular</vt:lpstr>
      <vt:lpstr>ParnoTheme</vt:lpstr>
      <vt:lpstr>SMT solvers and quantifiers</vt:lpstr>
      <vt:lpstr>Verification condition generation</vt:lpstr>
      <vt:lpstr>Decidable and undecidable theories</vt:lpstr>
      <vt:lpstr>SMT components used by Verus</vt:lpstr>
      <vt:lpstr>Congruence for uninterpreted functions</vt:lpstr>
      <vt:lpstr>Example algorithm: linear arithmetic</vt:lpstr>
      <vt:lpstr>Example: uninterp funcs + arithmetic</vt:lpstr>
      <vt:lpstr>Exercise: uninterp funcs + arithmetic</vt:lpstr>
      <vt:lpstr>Quantifiers</vt:lpstr>
      <vt:lpstr>Quantifiers</vt:lpstr>
      <vt:lpstr>Quantifiers</vt:lpstr>
      <vt:lpstr>Quantifiers</vt:lpstr>
      <vt:lpstr>Quantifiers</vt:lpstr>
      <vt:lpstr>Quantifiers</vt:lpstr>
      <vt:lpstr>Quantifiers</vt:lpstr>
      <vt:lpstr>Quantifiers</vt:lpstr>
      <vt:lpstr>Quantifiers</vt:lpstr>
      <vt:lpstr>Quantifiers</vt:lpstr>
      <vt:lpstr>Exercise: quantifiers</vt:lpstr>
      <vt:lpstr>Exercise: broadcasts</vt:lpstr>
      <vt:lpstr>Exercise: extensional equality</vt:lpstr>
      <vt:lpstr>Interpreted functions (nonrecursive)</vt:lpstr>
      <vt:lpstr>Interpreted functions (recursive)</vt:lpstr>
      <vt:lpstr>Assert-by for bit vector, nonlinear arith</vt:lpstr>
      <vt:lpstr>Assert-by for bit vector, nonlinear arith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Chris Hawblitzel</cp:lastModifiedBy>
  <cp:revision>141</cp:revision>
  <dcterms:created xsi:type="dcterms:W3CDTF">2024-10-22T23:37:27Z</dcterms:created>
  <dcterms:modified xsi:type="dcterms:W3CDTF">2024-11-03T01:40:52Z</dcterms:modified>
</cp:coreProperties>
</file>

<file path=docProps/thumbnail.jpeg>
</file>